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Lst>
  <p:sldSz cx="7556500" cy="10693400"/>
  <p:notesSz cx="7556500" cy="10693400"/>
  <p:defaultTextStyle>
    <a:defPPr>
      <a:defRPr kern="0"/>
    </a:defPPr>
  </p:defaultTextStyle>
  <p:extLst>
    <p:ext uri="{EFAFB233-063F-42B5-8137-9DF3F51BA10A}">
      <p15:sldGuideLst xmlns:p15="http://schemas.microsoft.com/office/powerpoint/2012/main">
        <p15:guide id="1" orient="horz" pos="2880" userDrawn="1">
          <p15:clr>
            <a:srgbClr val="A4A3A4"/>
          </p15:clr>
        </p15:guide>
        <p15:guide id="2" pos="20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无样式，无网格">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howGuides="1">
      <p:cViewPr varScale="1">
        <p:scale>
          <a:sx n="78" d="100"/>
          <a:sy n="78" d="100"/>
        </p:scale>
        <p:origin x="-1536" y="-84"/>
      </p:cViewPr>
      <p:guideLst>
        <p:guide orient="horz" pos="2880"/>
        <p:guide pos="20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7" Type="http://schemas.openxmlformats.org/officeDocument/2006/relationships/viewProps" Target="viewProps.xml"/><Relationship Id="rId6" Type="http://schemas.openxmlformats.org/officeDocument/2006/relationships/presProps" Target="presProps.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 Type="http://schemas.openxmlformats.org/officeDocument/2006/relationships/theme" Target="theme/theme1.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567213" y="3314954"/>
            <a:ext cx="6428422" cy="2245614"/>
          </a:xfrm>
          <a:prstGeom prst="rect">
            <a:avLst/>
          </a:prstGeom>
        </p:spPr>
        <p:txBody>
          <a:bodyPr wrap="square" lIns="0" tIns="0" rIns="0" bIns="0">
            <a:spAutoFit/>
          </a:bodyPr>
          <a:lstStyle>
            <a:lvl1pPr>
              <a:defRPr/>
            </a:lvl1pPr>
          </a:lstStyle>
          <a:p/>
        </p:txBody>
      </p:sp>
      <p:sp>
        <p:nvSpPr>
          <p:cNvPr id="3" name="Holder 3"/>
          <p:cNvSpPr>
            <a:spLocks noGrp="1"/>
          </p:cNvSpPr>
          <p:nvPr>
            <p:ph type="subTitle" idx="4"/>
          </p:nvPr>
        </p:nvSpPr>
        <p:spPr>
          <a:xfrm>
            <a:off x="1134427" y="5988304"/>
            <a:ext cx="5293995" cy="2673350"/>
          </a:xfrm>
          <a:prstGeom prst="rect">
            <a:avLst/>
          </a:prstGeom>
        </p:spPr>
        <p:txBody>
          <a:bodyPr wrap="square" lIns="0" tIns="0" rIns="0" bIns="0">
            <a:spAutoFit/>
          </a:bodyPr>
          <a:lstStyle>
            <a:lvl1pPr>
              <a:defRPr/>
            </a:lvl1pPr>
          </a:lstStyle>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p:txBody>
      </p:sp>
      <p:sp>
        <p:nvSpPr>
          <p:cNvPr id="3" name="Holder 3"/>
          <p:cNvSpPr>
            <a:spLocks noGrp="1"/>
          </p:cNvSpPr>
          <p:nvPr>
            <p:ph type="body" idx="1"/>
          </p:nvPr>
        </p:nvSpPr>
        <p:spPr/>
        <p:txBody>
          <a:bodyPr lIns="0" tIns="0" rIns="0" bIns="0"/>
          <a:lstStyle>
            <a:lvl1pPr>
              <a:defRPr/>
            </a:lvl1pPr>
          </a:lstStyle>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p:txBody>
      </p:sp>
      <p:sp>
        <p:nvSpPr>
          <p:cNvPr id="3" name="Holder 3"/>
          <p:cNvSpPr>
            <a:spLocks noGrp="1"/>
          </p:cNvSpPr>
          <p:nvPr>
            <p:ph sz="half" idx="2"/>
          </p:nvPr>
        </p:nvSpPr>
        <p:spPr>
          <a:xfrm>
            <a:off x="378142" y="2459482"/>
            <a:ext cx="3289839" cy="7057644"/>
          </a:xfrm>
          <a:prstGeom prst="rect">
            <a:avLst/>
          </a:prstGeom>
        </p:spPr>
        <p:txBody>
          <a:bodyPr wrap="square" lIns="0" tIns="0" rIns="0" bIns="0">
            <a:spAutoFit/>
          </a:bodyPr>
          <a:lstStyle>
            <a:lvl1pPr>
              <a:defRPr/>
            </a:lvl1pPr>
          </a:lstStyle>
          <a:p/>
        </p:txBody>
      </p:sp>
      <p:sp>
        <p:nvSpPr>
          <p:cNvPr id="4" name="Holder 4"/>
          <p:cNvSpPr>
            <a:spLocks noGrp="1"/>
          </p:cNvSpPr>
          <p:nvPr>
            <p:ph sz="half" idx="3"/>
          </p:nvPr>
        </p:nvSpPr>
        <p:spPr>
          <a:xfrm>
            <a:off x="3894867" y="2459482"/>
            <a:ext cx="3289839" cy="7057644"/>
          </a:xfrm>
          <a:prstGeom prst="rect">
            <a:avLst/>
          </a:prstGeom>
        </p:spPr>
        <p:txBody>
          <a:bodyPr wrap="square" lIns="0" tIns="0" rIns="0" bIns="0">
            <a:spAutoFit/>
          </a:bodyPr>
          <a:lstStyle>
            <a:lvl1pPr>
              <a:defRPr/>
            </a:lvl1pPr>
          </a:lstStyle>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7" Type="http://schemas.openxmlformats.org/officeDocument/2006/relationships/theme" Target="../theme/theme1.xml"/><Relationship Id="rId6" Type="http://schemas.openxmlformats.org/officeDocument/2006/relationships/image" Target="../media/image1.jpeg"/><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6" name="bg object 16"/>
          <p:cNvPicPr/>
          <p:nvPr/>
        </p:nvPicPr>
        <p:blipFill>
          <a:blip r:embed="rId6" cstate="print"/>
          <a:stretch>
            <a:fillRect/>
          </a:stretch>
        </p:blipFill>
        <p:spPr>
          <a:xfrm>
            <a:off x="2463800" y="457199"/>
            <a:ext cx="2647950" cy="314325"/>
          </a:xfrm>
          <a:prstGeom prst="rect">
            <a:avLst/>
          </a:prstGeom>
        </p:spPr>
      </p:pic>
      <p:sp>
        <p:nvSpPr>
          <p:cNvPr id="2" name="Holder 2"/>
          <p:cNvSpPr>
            <a:spLocks noGrp="1"/>
          </p:cNvSpPr>
          <p:nvPr>
            <p:ph type="title"/>
          </p:nvPr>
        </p:nvSpPr>
        <p:spPr>
          <a:xfrm>
            <a:off x="378142" y="427736"/>
            <a:ext cx="6806565" cy="1710944"/>
          </a:xfrm>
          <a:prstGeom prst="rect">
            <a:avLst/>
          </a:prstGeom>
        </p:spPr>
        <p:txBody>
          <a:bodyPr wrap="square" lIns="0" tIns="0" rIns="0" bIns="0">
            <a:spAutoFit/>
          </a:bodyPr>
          <a:lstStyle>
            <a:lvl1pPr>
              <a:defRPr/>
            </a:lvl1pPr>
          </a:lstStyle>
          <a:p/>
        </p:txBody>
      </p:sp>
      <p:sp>
        <p:nvSpPr>
          <p:cNvPr id="3" name="Holder 3"/>
          <p:cNvSpPr>
            <a:spLocks noGrp="1"/>
          </p:cNvSpPr>
          <p:nvPr>
            <p:ph type="body" idx="1"/>
          </p:nvPr>
        </p:nvSpPr>
        <p:spPr>
          <a:xfrm>
            <a:off x="378142" y="2459482"/>
            <a:ext cx="6806565" cy="7057644"/>
          </a:xfrm>
          <a:prstGeom prst="rect">
            <a:avLst/>
          </a:prstGeom>
        </p:spPr>
        <p:txBody>
          <a:bodyPr wrap="square" lIns="0" tIns="0" rIns="0" bIns="0">
            <a:spAutoFit/>
          </a:bodyPr>
          <a:lstStyle>
            <a:lvl1pPr>
              <a:defRPr/>
            </a:lvl1pPr>
          </a:lstStyle>
          <a:p/>
        </p:txBody>
      </p:sp>
      <p:sp>
        <p:nvSpPr>
          <p:cNvPr id="4" name="Holder 4"/>
          <p:cNvSpPr>
            <a:spLocks noGrp="1"/>
          </p:cNvSpPr>
          <p:nvPr>
            <p:ph type="ftr" sz="quarter" idx="5"/>
          </p:nvPr>
        </p:nvSpPr>
        <p:spPr>
          <a:xfrm>
            <a:off x="2571369" y="9944862"/>
            <a:ext cx="2420112" cy="534670"/>
          </a:xfrm>
          <a:prstGeom prst="rect">
            <a:avLst/>
          </a:prstGeom>
        </p:spPr>
        <p:txBody>
          <a:bodyPr wrap="square" lIns="0" tIns="0" rIns="0" bIns="0">
            <a:spAutoFit/>
          </a:bodyPr>
          <a:lstStyle>
            <a:lvl1pPr algn="ctr">
              <a:defRPr>
                <a:solidFill>
                  <a:schemeClr val="tx1">
                    <a:tint val="75000"/>
                  </a:schemeClr>
                </a:solidFill>
              </a:defRPr>
            </a:lvl1pPr>
          </a:lstStyle>
          <a:p/>
        </p:txBody>
      </p:sp>
      <p:sp>
        <p:nvSpPr>
          <p:cNvPr id="5" name="Holder 5"/>
          <p:cNvSpPr>
            <a:spLocks noGrp="1"/>
          </p:cNvSpPr>
          <p:nvPr>
            <p:ph type="dt" sz="half" idx="6"/>
          </p:nvPr>
        </p:nvSpPr>
        <p:spPr>
          <a:xfrm>
            <a:off x="378142" y="9944862"/>
            <a:ext cx="1739455" cy="53467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fld>
            <a:endParaRPr lang="en-US"/>
          </a:p>
        </p:txBody>
      </p:sp>
      <p:sp>
        <p:nvSpPr>
          <p:cNvPr id="6" name="Holder 6"/>
          <p:cNvSpPr>
            <a:spLocks noGrp="1"/>
          </p:cNvSpPr>
          <p:nvPr>
            <p:ph type="sldNum" sz="quarter" idx="7"/>
          </p:nvPr>
        </p:nvSpPr>
        <p:spPr>
          <a:xfrm>
            <a:off x="5445252" y="9944862"/>
            <a:ext cx="1739455" cy="53467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rPr/>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5.xml"/><Relationship Id="rId2" Type="http://schemas.openxmlformats.org/officeDocument/2006/relationships/image" Target="../media/image2.png"/><Relationship Id="rId1" Type="http://schemas.openxmlformats.org/officeDocument/2006/relationships/tags" Target="../tags/tag1.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5.xml"/><Relationship Id="rId1" Type="http://schemas.openxmlformats.org/officeDocument/2006/relationships/image" Target="../media/image2.png"/></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5.xml"/><Relationship Id="rId1"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883285" y="1536700"/>
            <a:ext cx="5731510" cy="5075555"/>
          </a:xfrm>
          <a:prstGeom prst="rect">
            <a:avLst/>
          </a:prstGeom>
        </p:spPr>
        <p:txBody>
          <a:bodyPr vert="horz" wrap="square" lIns="0" tIns="25400" rIns="0" bIns="0" rtlCol="0">
            <a:noAutofit/>
          </a:bodyPr>
          <a:lstStyle/>
          <a:p>
            <a:pPr marL="732155" marR="199390" indent="-483870" algn="ctr">
              <a:lnSpc>
                <a:spcPts val="1610"/>
              </a:lnSpc>
              <a:spcBef>
                <a:spcPts val="200"/>
              </a:spcBef>
            </a:pPr>
            <a:r>
              <a:rPr sz="1400" b="1" u="sng" dirty="0">
                <a:solidFill>
                  <a:srgbClr val="002060"/>
                </a:solidFill>
                <a:latin typeface="Times New Roman" panose="02020603050405020304"/>
                <a:cs typeface="Times New Roman" panose="02020603050405020304"/>
              </a:rPr>
              <a:t>ADMISSION</a:t>
            </a:r>
            <a:r>
              <a:rPr sz="1400" b="1" u="sng" spc="-35" dirty="0">
                <a:solidFill>
                  <a:srgbClr val="002060"/>
                </a:solidFill>
                <a:latin typeface="Times New Roman" panose="02020603050405020304"/>
                <a:cs typeface="Times New Roman" panose="02020603050405020304"/>
              </a:rPr>
              <a:t> </a:t>
            </a:r>
            <a:r>
              <a:rPr sz="1400" b="1" u="sng" dirty="0">
                <a:solidFill>
                  <a:srgbClr val="002060"/>
                </a:solidFill>
                <a:latin typeface="Times New Roman" panose="02020603050405020304"/>
                <a:cs typeface="Times New Roman" panose="02020603050405020304"/>
              </a:rPr>
              <a:t>POLICY</a:t>
            </a:r>
            <a:r>
              <a:rPr sz="1400" b="1" u="sng" spc="-35" dirty="0">
                <a:solidFill>
                  <a:srgbClr val="002060"/>
                </a:solidFill>
                <a:latin typeface="Times New Roman" panose="02020603050405020304"/>
                <a:cs typeface="Times New Roman" panose="02020603050405020304"/>
              </a:rPr>
              <a:t> </a:t>
            </a:r>
            <a:r>
              <a:rPr sz="1400" b="1" u="sng" dirty="0">
                <a:solidFill>
                  <a:srgbClr val="002060"/>
                </a:solidFill>
                <a:latin typeface="Times New Roman" panose="02020603050405020304"/>
                <a:cs typeface="Times New Roman" panose="02020603050405020304"/>
              </a:rPr>
              <a:t>FOR</a:t>
            </a:r>
            <a:r>
              <a:rPr sz="1400" b="1" u="sng" spc="-35" dirty="0">
                <a:solidFill>
                  <a:srgbClr val="002060"/>
                </a:solidFill>
                <a:latin typeface="Times New Roman" panose="02020603050405020304"/>
                <a:cs typeface="Times New Roman" panose="02020603050405020304"/>
              </a:rPr>
              <a:t> </a:t>
            </a:r>
            <a:r>
              <a:rPr sz="1400" b="1" u="sng" dirty="0">
                <a:solidFill>
                  <a:srgbClr val="002060"/>
                </a:solidFill>
                <a:latin typeface="Times New Roman" panose="02020603050405020304"/>
                <a:cs typeface="Times New Roman" panose="02020603050405020304"/>
              </a:rPr>
              <a:t>NURSING</a:t>
            </a:r>
            <a:r>
              <a:rPr sz="1400" b="1" u="sng" spc="-35" dirty="0">
                <a:solidFill>
                  <a:srgbClr val="002060"/>
                </a:solidFill>
                <a:latin typeface="Times New Roman" panose="02020603050405020304"/>
                <a:cs typeface="Times New Roman" panose="02020603050405020304"/>
              </a:rPr>
              <a:t> </a:t>
            </a:r>
            <a:r>
              <a:rPr sz="1400" b="1" u="sng" dirty="0">
                <a:solidFill>
                  <a:srgbClr val="002060"/>
                </a:solidFill>
                <a:latin typeface="Times New Roman" panose="02020603050405020304"/>
                <a:cs typeface="Times New Roman" panose="02020603050405020304"/>
              </a:rPr>
              <a:t>PROGRAMS</a:t>
            </a:r>
            <a:r>
              <a:rPr sz="1400" b="1" u="sng" spc="-35" dirty="0">
                <a:solidFill>
                  <a:srgbClr val="002060"/>
                </a:solidFill>
                <a:latin typeface="Times New Roman" panose="02020603050405020304"/>
                <a:cs typeface="Times New Roman" panose="02020603050405020304"/>
              </a:rPr>
              <a:t> </a:t>
            </a:r>
            <a:r>
              <a:rPr sz="1400" b="1" u="sng" dirty="0">
                <a:solidFill>
                  <a:srgbClr val="002060"/>
                </a:solidFill>
                <a:latin typeface="Times New Roman" panose="02020603050405020304"/>
                <a:cs typeface="Times New Roman" panose="02020603050405020304"/>
              </a:rPr>
              <a:t>AT</a:t>
            </a:r>
            <a:r>
              <a:rPr lang="en-US" altLang="en-US" sz="1400" b="1" u="sng" dirty="0">
                <a:solidFill>
                  <a:srgbClr val="002060"/>
                </a:solidFill>
                <a:latin typeface="Times New Roman" panose="02020603050405020304"/>
                <a:cs typeface="Times New Roman" panose="02020603050405020304"/>
              </a:rPr>
              <a:t>         </a:t>
            </a:r>
            <a:r>
              <a:rPr sz="1400" b="1" u="sng" spc="-40" dirty="0">
                <a:solidFill>
                  <a:srgbClr val="002060"/>
                </a:solidFill>
                <a:latin typeface="Times New Roman" panose="02020603050405020304" charset="0"/>
                <a:cs typeface="Times New Roman" panose="02020603050405020304" charset="0"/>
              </a:rPr>
              <a:t> </a:t>
            </a:r>
            <a:r>
              <a:rPr lang="en-US" sz="1400" b="1" u="sng">
                <a:solidFill>
                  <a:srgbClr val="002060"/>
                </a:solidFill>
                <a:latin typeface="Times New Roman" panose="02020603050405020304" charset="0"/>
                <a:cs typeface="Times New Roman" panose="02020603050405020304" charset="0"/>
                <a:sym typeface="+mn-ea"/>
              </a:rPr>
              <a:t>Global Health College of Nursing &amp; Allied Health Sciences Peshawar</a:t>
            </a:r>
            <a:r>
              <a:rPr sz="1400" b="1" u="sng" spc="-25" dirty="0">
                <a:solidFill>
                  <a:srgbClr val="002060"/>
                </a:solidFill>
                <a:latin typeface="Times New Roman" panose="02020603050405020304"/>
                <a:cs typeface="Times New Roman" panose="02020603050405020304"/>
              </a:rPr>
              <a:t> </a:t>
            </a:r>
            <a:r>
              <a:rPr sz="1400" b="1" u="sng" dirty="0">
                <a:solidFill>
                  <a:srgbClr val="002060"/>
                </a:solidFill>
                <a:latin typeface="Times New Roman" panose="02020603050405020304"/>
                <a:cs typeface="Times New Roman" panose="02020603050405020304"/>
              </a:rPr>
              <a:t>FOR</a:t>
            </a:r>
            <a:r>
              <a:rPr sz="1400" b="1" u="sng" spc="-30" dirty="0">
                <a:solidFill>
                  <a:srgbClr val="002060"/>
                </a:solidFill>
                <a:latin typeface="Times New Roman" panose="02020603050405020304"/>
                <a:cs typeface="Times New Roman" panose="02020603050405020304"/>
              </a:rPr>
              <a:t> </a:t>
            </a:r>
            <a:r>
              <a:rPr sz="1400" b="1" u="sng" dirty="0">
                <a:solidFill>
                  <a:srgbClr val="002060"/>
                </a:solidFill>
                <a:latin typeface="Times New Roman" panose="02020603050405020304"/>
                <a:cs typeface="Times New Roman" panose="02020603050405020304"/>
              </a:rPr>
              <a:t>THE</a:t>
            </a:r>
            <a:r>
              <a:rPr sz="1400" b="1" u="sng" spc="-30" dirty="0">
                <a:solidFill>
                  <a:srgbClr val="002060"/>
                </a:solidFill>
                <a:latin typeface="Times New Roman" panose="02020603050405020304"/>
                <a:cs typeface="Times New Roman" panose="02020603050405020304"/>
              </a:rPr>
              <a:t> </a:t>
            </a:r>
            <a:r>
              <a:rPr sz="1400" b="1" u="sng" dirty="0">
                <a:solidFill>
                  <a:srgbClr val="002060"/>
                </a:solidFill>
                <a:latin typeface="Times New Roman" panose="02020603050405020304"/>
                <a:cs typeface="Times New Roman" panose="02020603050405020304"/>
              </a:rPr>
              <a:t>SESSION</a:t>
            </a:r>
            <a:r>
              <a:rPr sz="1400" b="1" u="sng" spc="-25" dirty="0">
                <a:solidFill>
                  <a:srgbClr val="002060"/>
                </a:solidFill>
                <a:latin typeface="Times New Roman" panose="02020603050405020304"/>
                <a:cs typeface="Times New Roman" panose="02020603050405020304"/>
              </a:rPr>
              <a:t> </a:t>
            </a:r>
            <a:r>
              <a:rPr sz="1400" b="1" u="sng" spc="-10" dirty="0">
                <a:solidFill>
                  <a:srgbClr val="002060"/>
                </a:solidFill>
                <a:latin typeface="Times New Roman" panose="02020603050405020304"/>
                <a:cs typeface="Times New Roman" panose="02020603050405020304"/>
              </a:rPr>
              <a:t>202</a:t>
            </a:r>
            <a:r>
              <a:rPr lang="en-US" altLang="en-US" sz="1400" b="1" u="sng" spc="-10" dirty="0">
                <a:solidFill>
                  <a:srgbClr val="002060"/>
                </a:solidFill>
                <a:latin typeface="Times New Roman" panose="02020603050405020304"/>
                <a:cs typeface="Times New Roman" panose="02020603050405020304"/>
              </a:rPr>
              <a:t>6</a:t>
            </a:r>
            <a:r>
              <a:rPr sz="1400" b="1" u="sng" spc="-10" dirty="0">
                <a:solidFill>
                  <a:srgbClr val="002060"/>
                </a:solidFill>
                <a:latin typeface="Times New Roman" panose="02020603050405020304"/>
                <a:cs typeface="Times New Roman" panose="02020603050405020304"/>
              </a:rPr>
              <a:t>-</a:t>
            </a:r>
            <a:r>
              <a:rPr sz="1400" b="1" u="sng" spc="-25" dirty="0">
                <a:solidFill>
                  <a:srgbClr val="002060"/>
                </a:solidFill>
                <a:latin typeface="Times New Roman" panose="02020603050405020304"/>
                <a:cs typeface="Times New Roman" panose="02020603050405020304"/>
              </a:rPr>
              <a:t>2</a:t>
            </a:r>
            <a:r>
              <a:rPr lang="en-US" altLang="en-US" sz="1400" b="1" u="sng" spc="-25" dirty="0">
                <a:solidFill>
                  <a:srgbClr val="002060"/>
                </a:solidFill>
                <a:latin typeface="Times New Roman" panose="02020603050405020304"/>
                <a:cs typeface="Times New Roman" panose="02020603050405020304"/>
              </a:rPr>
              <a:t>7</a:t>
            </a:r>
            <a:endParaRPr lang="en-US" altLang="en-US" sz="1400" b="1" u="sng" spc="-25" dirty="0">
              <a:solidFill>
                <a:srgbClr val="002060"/>
              </a:solidFill>
              <a:latin typeface="Times New Roman" panose="02020603050405020304"/>
              <a:cs typeface="Times New Roman" panose="02020603050405020304"/>
            </a:endParaRPr>
          </a:p>
          <a:p>
            <a:pPr marL="732155" marR="199390" indent="-483870" algn="ctr">
              <a:lnSpc>
                <a:spcPts val="1610"/>
              </a:lnSpc>
              <a:spcBef>
                <a:spcPts val="200"/>
              </a:spcBef>
            </a:pPr>
            <a:endParaRPr sz="1400">
              <a:latin typeface="Times New Roman" panose="02020603050405020304"/>
              <a:cs typeface="Times New Roman" panose="02020603050405020304"/>
            </a:endParaRPr>
          </a:p>
          <a:p>
            <a:pPr marL="12700" marR="5080">
              <a:lnSpc>
                <a:spcPct val="110000"/>
              </a:lnSpc>
            </a:pPr>
            <a:r>
              <a:rPr sz="1200" dirty="0">
                <a:latin typeface="Times New Roman" panose="02020603050405020304"/>
                <a:cs typeface="Times New Roman" panose="02020603050405020304"/>
              </a:rPr>
              <a:t>The</a:t>
            </a:r>
            <a:r>
              <a:rPr sz="1200" spc="-15" dirty="0">
                <a:latin typeface="Times New Roman" panose="02020603050405020304"/>
                <a:cs typeface="Times New Roman" panose="02020603050405020304"/>
              </a:rPr>
              <a:t> </a:t>
            </a:r>
            <a:r>
              <a:rPr sz="1200" dirty="0">
                <a:latin typeface="Times New Roman" panose="02020603050405020304"/>
                <a:cs typeface="Times New Roman" panose="02020603050405020304"/>
              </a:rPr>
              <a:t>following</a:t>
            </a:r>
            <a:r>
              <a:rPr sz="1200" spc="-15" dirty="0">
                <a:latin typeface="Times New Roman" panose="02020603050405020304"/>
                <a:cs typeface="Times New Roman" panose="02020603050405020304"/>
              </a:rPr>
              <a:t> </a:t>
            </a:r>
            <a:r>
              <a:rPr sz="1200" dirty="0">
                <a:latin typeface="Times New Roman" panose="02020603050405020304"/>
                <a:cs typeface="Times New Roman" panose="02020603050405020304"/>
              </a:rPr>
              <a:t>Admission</a:t>
            </a:r>
            <a:r>
              <a:rPr sz="1200" spc="-5" dirty="0">
                <a:latin typeface="Times New Roman" panose="02020603050405020304"/>
                <a:cs typeface="Times New Roman" panose="02020603050405020304"/>
              </a:rPr>
              <a:t> </a:t>
            </a:r>
            <a:r>
              <a:rPr sz="1200" dirty="0">
                <a:latin typeface="Times New Roman" panose="02020603050405020304"/>
                <a:cs typeface="Times New Roman" panose="02020603050405020304"/>
              </a:rPr>
              <a:t>Policy</a:t>
            </a:r>
            <a:r>
              <a:rPr sz="1200" spc="-10" dirty="0">
                <a:latin typeface="Times New Roman" panose="02020603050405020304"/>
                <a:cs typeface="Times New Roman" panose="02020603050405020304"/>
              </a:rPr>
              <a:t> </a:t>
            </a:r>
            <a:r>
              <a:rPr sz="1200" dirty="0">
                <a:latin typeface="Times New Roman" panose="02020603050405020304"/>
                <a:cs typeface="Times New Roman" panose="02020603050405020304"/>
              </a:rPr>
              <a:t>is</a:t>
            </a:r>
            <a:r>
              <a:rPr sz="1200" spc="-5" dirty="0">
                <a:latin typeface="Times New Roman" panose="02020603050405020304"/>
                <a:cs typeface="Times New Roman" panose="02020603050405020304"/>
              </a:rPr>
              <a:t> </a:t>
            </a:r>
            <a:r>
              <a:rPr sz="1200" dirty="0">
                <a:latin typeface="Times New Roman" panose="02020603050405020304"/>
                <a:cs typeface="Times New Roman" panose="02020603050405020304"/>
              </a:rPr>
              <a:t>formulated to</a:t>
            </a:r>
            <a:r>
              <a:rPr sz="1200" spc="-15" dirty="0">
                <a:latin typeface="Times New Roman" panose="02020603050405020304"/>
                <a:cs typeface="Times New Roman" panose="02020603050405020304"/>
              </a:rPr>
              <a:t> </a:t>
            </a:r>
            <a:r>
              <a:rPr sz="1200" dirty="0">
                <a:latin typeface="Times New Roman" panose="02020603050405020304"/>
                <a:cs typeface="Times New Roman" panose="02020603050405020304"/>
              </a:rPr>
              <a:t>comply</a:t>
            </a:r>
            <a:r>
              <a:rPr sz="1200" spc="-10" dirty="0">
                <a:latin typeface="Times New Roman" panose="02020603050405020304"/>
                <a:cs typeface="Times New Roman" panose="02020603050405020304"/>
              </a:rPr>
              <a:t> </a:t>
            </a:r>
            <a:r>
              <a:rPr sz="1200" dirty="0">
                <a:latin typeface="Times New Roman" panose="02020603050405020304"/>
                <a:cs typeface="Times New Roman" panose="02020603050405020304"/>
              </a:rPr>
              <a:t>with</a:t>
            </a:r>
            <a:r>
              <a:rPr sz="1200" spc="-10" dirty="0">
                <a:latin typeface="Times New Roman" panose="02020603050405020304"/>
                <a:cs typeface="Times New Roman" panose="02020603050405020304"/>
              </a:rPr>
              <a:t> </a:t>
            </a:r>
            <a:r>
              <a:rPr sz="1200" dirty="0">
                <a:latin typeface="Times New Roman" panose="02020603050405020304"/>
                <a:cs typeface="Times New Roman" panose="02020603050405020304"/>
              </a:rPr>
              <a:t>the</a:t>
            </a:r>
            <a:r>
              <a:rPr sz="1200" spc="-30" dirty="0">
                <a:latin typeface="Times New Roman" panose="02020603050405020304"/>
                <a:cs typeface="Times New Roman" panose="02020603050405020304"/>
              </a:rPr>
              <a:t> </a:t>
            </a:r>
            <a:r>
              <a:rPr sz="1200" dirty="0">
                <a:latin typeface="Times New Roman" panose="02020603050405020304"/>
                <a:cs typeface="Times New Roman" panose="02020603050405020304"/>
              </a:rPr>
              <a:t>requirements</a:t>
            </a:r>
            <a:r>
              <a:rPr sz="1200" spc="-10" dirty="0">
                <a:latin typeface="Times New Roman" panose="02020603050405020304"/>
                <a:cs typeface="Times New Roman" panose="02020603050405020304"/>
              </a:rPr>
              <a:t> </a:t>
            </a:r>
            <a:r>
              <a:rPr sz="1200" dirty="0">
                <a:latin typeface="Times New Roman" panose="02020603050405020304"/>
                <a:cs typeface="Times New Roman" panose="02020603050405020304"/>
              </a:rPr>
              <a:t>of</a:t>
            </a:r>
            <a:r>
              <a:rPr sz="1200" spc="65" dirty="0">
                <a:latin typeface="Times New Roman" panose="02020603050405020304"/>
                <a:cs typeface="Times New Roman" panose="02020603050405020304"/>
              </a:rPr>
              <a:t> </a:t>
            </a:r>
            <a:r>
              <a:rPr sz="1200" spc="-10" dirty="0">
                <a:latin typeface="Times New Roman" panose="02020603050405020304"/>
                <a:cs typeface="Times New Roman" panose="02020603050405020304"/>
              </a:rPr>
              <a:t>affiliating </a:t>
            </a:r>
            <a:r>
              <a:rPr sz="1200" dirty="0">
                <a:latin typeface="Times New Roman" panose="02020603050405020304"/>
                <a:cs typeface="Times New Roman" panose="02020603050405020304"/>
              </a:rPr>
              <a:t>Universities</a:t>
            </a:r>
            <a:r>
              <a:rPr sz="1200" spc="-45" dirty="0">
                <a:latin typeface="Times New Roman" panose="02020603050405020304"/>
                <a:cs typeface="Times New Roman" panose="02020603050405020304"/>
              </a:rPr>
              <a:t> </a:t>
            </a:r>
            <a:r>
              <a:rPr sz="1200" dirty="0">
                <a:latin typeface="Times New Roman" panose="02020603050405020304"/>
                <a:cs typeface="Times New Roman" panose="02020603050405020304"/>
              </a:rPr>
              <a:t>&amp;</a:t>
            </a:r>
            <a:r>
              <a:rPr sz="1200" spc="-45" dirty="0">
                <a:latin typeface="Times New Roman" panose="02020603050405020304"/>
                <a:cs typeface="Times New Roman" panose="02020603050405020304"/>
              </a:rPr>
              <a:t> </a:t>
            </a:r>
            <a:r>
              <a:rPr sz="1200" dirty="0">
                <a:latin typeface="Times New Roman" panose="02020603050405020304"/>
                <a:cs typeface="Times New Roman" panose="02020603050405020304"/>
              </a:rPr>
              <a:t>regulatory</a:t>
            </a:r>
            <a:r>
              <a:rPr sz="1200" spc="-50" dirty="0">
                <a:latin typeface="Times New Roman" panose="02020603050405020304"/>
                <a:cs typeface="Times New Roman" panose="02020603050405020304"/>
              </a:rPr>
              <a:t> </a:t>
            </a:r>
            <a:r>
              <a:rPr sz="1200" spc="-10" dirty="0">
                <a:latin typeface="Times New Roman" panose="02020603050405020304"/>
                <a:cs typeface="Times New Roman" panose="02020603050405020304"/>
              </a:rPr>
              <a:t>bodies:</a:t>
            </a:r>
            <a:endParaRPr sz="1200">
              <a:latin typeface="Times New Roman" panose="02020603050405020304"/>
              <a:cs typeface="Times New Roman" panose="02020603050405020304"/>
            </a:endParaRPr>
          </a:p>
          <a:p>
            <a:pPr>
              <a:lnSpc>
                <a:spcPct val="100000"/>
              </a:lnSpc>
              <a:spcBef>
                <a:spcPts val="325"/>
              </a:spcBef>
            </a:pPr>
            <a:endParaRPr sz="1200">
              <a:latin typeface="Times New Roman" panose="02020603050405020304"/>
              <a:cs typeface="Times New Roman" panose="02020603050405020304"/>
            </a:endParaRPr>
          </a:p>
          <a:p>
            <a:pPr marL="354330" indent="-228600">
              <a:lnSpc>
                <a:spcPct val="100000"/>
              </a:lnSpc>
              <a:buAutoNum type="alphaUcPeriod"/>
              <a:tabLst>
                <a:tab pos="354330" algn="l"/>
              </a:tabLst>
            </a:pPr>
            <a:r>
              <a:rPr sz="1200" b="1" u="heavy" spc="-10" dirty="0">
                <a:uFill>
                  <a:solidFill>
                    <a:srgbClr val="000000"/>
                  </a:solidFill>
                </a:uFill>
                <a:latin typeface="Times New Roman" panose="02020603050405020304"/>
                <a:cs typeface="Times New Roman" panose="02020603050405020304"/>
              </a:rPr>
              <a:t>Eligibility</a:t>
            </a:r>
            <a:r>
              <a:rPr sz="1200" b="1" u="heavy" spc="30" dirty="0">
                <a:uFill>
                  <a:solidFill>
                    <a:srgbClr val="000000"/>
                  </a:solidFill>
                </a:uFill>
                <a:latin typeface="Times New Roman" panose="02020603050405020304"/>
                <a:cs typeface="Times New Roman" panose="02020603050405020304"/>
              </a:rPr>
              <a:t> </a:t>
            </a:r>
            <a:r>
              <a:rPr sz="1200" b="1" u="heavy" spc="-10" dirty="0">
                <a:uFill>
                  <a:solidFill>
                    <a:srgbClr val="000000"/>
                  </a:solidFill>
                </a:uFill>
                <a:latin typeface="Times New Roman" panose="02020603050405020304"/>
                <a:cs typeface="Times New Roman" panose="02020603050405020304"/>
              </a:rPr>
              <a:t>criteria</a:t>
            </a:r>
            <a:endParaRPr sz="1200">
              <a:latin typeface="Times New Roman" panose="02020603050405020304"/>
              <a:cs typeface="Times New Roman" panose="02020603050405020304"/>
            </a:endParaRPr>
          </a:p>
          <a:p>
            <a:pPr>
              <a:lnSpc>
                <a:spcPct val="100000"/>
              </a:lnSpc>
              <a:spcBef>
                <a:spcPts val="45"/>
              </a:spcBef>
              <a:buFont typeface="Times New Roman" panose="02020603050405020304"/>
              <a:buAutoNum type="alphaUcPeriod"/>
            </a:pPr>
            <a:endParaRPr sz="1200">
              <a:latin typeface="Times New Roman" panose="02020603050405020304"/>
              <a:cs typeface="Times New Roman" panose="02020603050405020304"/>
            </a:endParaRPr>
          </a:p>
          <a:p>
            <a:pPr marL="12700" marR="55880">
              <a:lnSpc>
                <a:spcPts val="1370"/>
              </a:lnSpc>
            </a:pPr>
            <a:r>
              <a:rPr sz="1200" dirty="0">
                <a:latin typeface="Times New Roman" panose="02020603050405020304"/>
                <a:cs typeface="Times New Roman" panose="02020603050405020304"/>
              </a:rPr>
              <a:t>Any</a:t>
            </a:r>
            <a:r>
              <a:rPr sz="1200" spc="40" dirty="0">
                <a:latin typeface="Times New Roman" panose="02020603050405020304"/>
                <a:cs typeface="Times New Roman" panose="02020603050405020304"/>
              </a:rPr>
              <a:t> </a:t>
            </a:r>
            <a:r>
              <a:rPr sz="1200" dirty="0">
                <a:latin typeface="Times New Roman" panose="02020603050405020304"/>
                <a:cs typeface="Times New Roman" panose="02020603050405020304"/>
              </a:rPr>
              <a:t>person</a:t>
            </a:r>
            <a:r>
              <a:rPr sz="1200" spc="65" dirty="0">
                <a:latin typeface="Times New Roman" panose="02020603050405020304"/>
                <a:cs typeface="Times New Roman" panose="02020603050405020304"/>
              </a:rPr>
              <a:t> </a:t>
            </a:r>
            <a:r>
              <a:rPr sz="1200" dirty="0">
                <a:latin typeface="Times New Roman" panose="02020603050405020304"/>
                <a:cs typeface="Times New Roman" panose="02020603050405020304"/>
              </a:rPr>
              <a:t>seeking</a:t>
            </a:r>
            <a:r>
              <a:rPr sz="1200" spc="70" dirty="0">
                <a:latin typeface="Times New Roman" panose="02020603050405020304"/>
                <a:cs typeface="Times New Roman" panose="02020603050405020304"/>
              </a:rPr>
              <a:t> </a:t>
            </a:r>
            <a:r>
              <a:rPr sz="1200" dirty="0">
                <a:latin typeface="Times New Roman" panose="02020603050405020304"/>
                <a:cs typeface="Times New Roman" panose="02020603050405020304"/>
              </a:rPr>
              <a:t>admission</a:t>
            </a:r>
            <a:r>
              <a:rPr sz="1200" spc="60" dirty="0">
                <a:latin typeface="Times New Roman" panose="02020603050405020304"/>
                <a:cs typeface="Times New Roman" panose="02020603050405020304"/>
              </a:rPr>
              <a:t> </a:t>
            </a:r>
            <a:r>
              <a:rPr sz="1200" dirty="0">
                <a:latin typeface="Times New Roman" panose="02020603050405020304"/>
                <a:cs typeface="Times New Roman" panose="02020603050405020304"/>
              </a:rPr>
              <a:t>to</a:t>
            </a:r>
            <a:r>
              <a:rPr sz="1200" spc="75" dirty="0">
                <a:latin typeface="Times New Roman" panose="02020603050405020304"/>
                <a:cs typeface="Times New Roman" panose="02020603050405020304"/>
              </a:rPr>
              <a:t> </a:t>
            </a:r>
            <a:r>
              <a:rPr lang="en-US" altLang="en-US" sz="1200" dirty="0">
                <a:latin typeface="Times New Roman" panose="02020603050405020304"/>
                <a:cs typeface="Times New Roman" panose="02020603050405020304"/>
              </a:rPr>
              <a:t>Global Health College of </a:t>
            </a:r>
            <a:r>
              <a:rPr sz="1200" spc="50" dirty="0">
                <a:latin typeface="Times New Roman" panose="02020603050405020304"/>
                <a:cs typeface="Times New Roman" panose="02020603050405020304"/>
              </a:rPr>
              <a:t> </a:t>
            </a:r>
            <a:r>
              <a:rPr sz="1200" spc="60" dirty="0">
                <a:latin typeface="Times New Roman" panose="02020603050405020304"/>
                <a:cs typeface="Times New Roman" panose="02020603050405020304"/>
              </a:rPr>
              <a:t>Nursing</a:t>
            </a:r>
            <a:r>
              <a:rPr sz="1200" spc="110" dirty="0">
                <a:latin typeface="Times New Roman" panose="02020603050405020304"/>
                <a:cs typeface="Times New Roman" panose="02020603050405020304"/>
              </a:rPr>
              <a:t> </a:t>
            </a:r>
            <a:r>
              <a:rPr sz="1200" dirty="0">
                <a:latin typeface="Times New Roman" panose="02020603050405020304"/>
                <a:cs typeface="Times New Roman" panose="02020603050405020304"/>
              </a:rPr>
              <a:t>programs</a:t>
            </a:r>
            <a:r>
              <a:rPr sz="1200" spc="75" dirty="0">
                <a:latin typeface="Times New Roman" panose="02020603050405020304"/>
                <a:cs typeface="Times New Roman" panose="02020603050405020304"/>
              </a:rPr>
              <a:t> </a:t>
            </a:r>
            <a:r>
              <a:rPr sz="1200" dirty="0">
                <a:latin typeface="Times New Roman" panose="02020603050405020304"/>
                <a:cs typeface="Times New Roman" panose="02020603050405020304"/>
              </a:rPr>
              <a:t>shall</a:t>
            </a:r>
            <a:r>
              <a:rPr sz="1200" spc="65" dirty="0">
                <a:latin typeface="Times New Roman" panose="02020603050405020304"/>
                <a:cs typeface="Times New Roman" panose="02020603050405020304"/>
              </a:rPr>
              <a:t> </a:t>
            </a:r>
            <a:r>
              <a:rPr sz="1200" dirty="0">
                <a:latin typeface="Times New Roman" panose="02020603050405020304"/>
                <a:cs typeface="Times New Roman" panose="02020603050405020304"/>
              </a:rPr>
              <a:t>be</a:t>
            </a:r>
            <a:r>
              <a:rPr sz="1200" spc="55" dirty="0">
                <a:latin typeface="Times New Roman" panose="02020603050405020304"/>
                <a:cs typeface="Times New Roman" panose="02020603050405020304"/>
              </a:rPr>
              <a:t> </a:t>
            </a:r>
            <a:r>
              <a:rPr sz="1200" dirty="0">
                <a:latin typeface="Times New Roman" panose="02020603050405020304"/>
                <a:cs typeface="Times New Roman" panose="02020603050405020304"/>
              </a:rPr>
              <a:t>eligible</a:t>
            </a:r>
            <a:r>
              <a:rPr sz="1200" spc="-25" dirty="0">
                <a:latin typeface="Times New Roman" panose="02020603050405020304"/>
                <a:cs typeface="Times New Roman" panose="02020603050405020304"/>
              </a:rPr>
              <a:t> </a:t>
            </a:r>
            <a:r>
              <a:rPr sz="1200" spc="-100" dirty="0">
                <a:latin typeface="Times New Roman" panose="02020603050405020304"/>
                <a:cs typeface="Times New Roman" panose="02020603050405020304"/>
              </a:rPr>
              <a:t>having</a:t>
            </a:r>
            <a:r>
              <a:rPr lang="en-US" altLang="en-US" sz="1200" spc="-100" dirty="0">
                <a:latin typeface="Times New Roman" panose="02020603050405020304"/>
                <a:cs typeface="Times New Roman" panose="02020603050405020304"/>
              </a:rPr>
              <a:t>   Fulfilled </a:t>
            </a:r>
            <a:r>
              <a:rPr sz="1200" dirty="0">
                <a:latin typeface="Times New Roman" panose="02020603050405020304"/>
                <a:cs typeface="Times New Roman" panose="02020603050405020304"/>
              </a:rPr>
              <a:t> </a:t>
            </a:r>
            <a:r>
              <a:rPr sz="1200" spc="-25" dirty="0">
                <a:latin typeface="Times New Roman" panose="02020603050405020304"/>
                <a:cs typeface="Times New Roman" panose="02020603050405020304"/>
              </a:rPr>
              <a:t>the </a:t>
            </a:r>
            <a:r>
              <a:rPr sz="1200" dirty="0">
                <a:latin typeface="Times New Roman" panose="02020603050405020304"/>
                <a:cs typeface="Times New Roman" panose="02020603050405020304"/>
              </a:rPr>
              <a:t>following</a:t>
            </a:r>
            <a:r>
              <a:rPr sz="1200" spc="-50" dirty="0">
                <a:latin typeface="Times New Roman" panose="02020603050405020304"/>
                <a:cs typeface="Times New Roman" panose="02020603050405020304"/>
              </a:rPr>
              <a:t> </a:t>
            </a:r>
            <a:r>
              <a:rPr sz="1200" dirty="0">
                <a:latin typeface="Times New Roman" panose="02020603050405020304"/>
                <a:cs typeface="Times New Roman" panose="02020603050405020304"/>
              </a:rPr>
              <a:t>mandatory</a:t>
            </a:r>
            <a:r>
              <a:rPr sz="1200" spc="-50" dirty="0">
                <a:latin typeface="Times New Roman" panose="02020603050405020304"/>
                <a:cs typeface="Times New Roman" panose="02020603050405020304"/>
              </a:rPr>
              <a:t> </a:t>
            </a:r>
            <a:r>
              <a:rPr sz="1200" spc="-10" dirty="0">
                <a:latin typeface="Times New Roman" panose="02020603050405020304"/>
                <a:cs typeface="Times New Roman" panose="02020603050405020304"/>
              </a:rPr>
              <a:t>criteria:</a:t>
            </a:r>
            <a:endParaRPr sz="1200">
              <a:latin typeface="Times New Roman" panose="02020603050405020304"/>
              <a:cs typeface="Times New Roman" panose="02020603050405020304"/>
            </a:endParaRPr>
          </a:p>
          <a:p>
            <a:pPr marL="125730">
              <a:lnSpc>
                <a:spcPct val="100000"/>
              </a:lnSpc>
              <a:spcBef>
                <a:spcPts val="1305"/>
              </a:spcBef>
            </a:pPr>
            <a:r>
              <a:rPr lang="en-US" altLang="" sz="1200" b="1" u="none" dirty="0">
                <a:latin typeface="Times New Roman" panose="02020603050405020304"/>
                <a:cs typeface="Times New Roman" panose="02020603050405020304"/>
              </a:rPr>
              <a:t>              </a:t>
            </a:r>
            <a:r>
              <a:rPr sz="1200" b="1" u="sng" dirty="0">
                <a:latin typeface="Times New Roman" panose="02020603050405020304"/>
                <a:cs typeface="Times New Roman" panose="02020603050405020304"/>
              </a:rPr>
              <a:t>For</a:t>
            </a:r>
            <a:r>
              <a:rPr sz="1200" b="1" u="sng" spc="-30" dirty="0">
                <a:latin typeface="Times New Roman" panose="02020603050405020304"/>
                <a:cs typeface="Times New Roman" panose="02020603050405020304"/>
              </a:rPr>
              <a:t> </a:t>
            </a:r>
            <a:r>
              <a:rPr sz="1200" b="1" u="sng" dirty="0">
                <a:latin typeface="Times New Roman" panose="02020603050405020304"/>
                <a:cs typeface="Times New Roman" panose="02020603050405020304"/>
              </a:rPr>
              <a:t>Bachelor</a:t>
            </a:r>
            <a:r>
              <a:rPr sz="1200" b="1" u="sng" spc="-30" dirty="0">
                <a:latin typeface="Times New Roman" panose="02020603050405020304"/>
                <a:cs typeface="Times New Roman" panose="02020603050405020304"/>
              </a:rPr>
              <a:t> </a:t>
            </a:r>
            <a:r>
              <a:rPr sz="1200" b="1" u="sng" dirty="0">
                <a:latin typeface="Times New Roman" panose="02020603050405020304"/>
                <a:cs typeface="Times New Roman" panose="02020603050405020304"/>
              </a:rPr>
              <a:t>of</a:t>
            </a:r>
            <a:r>
              <a:rPr sz="1200" b="1" u="sng" spc="-25" dirty="0">
                <a:latin typeface="Times New Roman" panose="02020603050405020304"/>
                <a:cs typeface="Times New Roman" panose="02020603050405020304"/>
              </a:rPr>
              <a:t> </a:t>
            </a:r>
            <a:r>
              <a:rPr sz="1200" b="1" u="sng" dirty="0">
                <a:latin typeface="Times New Roman" panose="02020603050405020304"/>
                <a:cs typeface="Times New Roman" panose="02020603050405020304"/>
              </a:rPr>
              <a:t>Science</a:t>
            </a:r>
            <a:r>
              <a:rPr sz="1200" b="1" u="sng" spc="-30" dirty="0">
                <a:latin typeface="Times New Roman" panose="02020603050405020304"/>
                <a:cs typeface="Times New Roman" panose="02020603050405020304"/>
              </a:rPr>
              <a:t> </a:t>
            </a:r>
            <a:r>
              <a:rPr sz="1200" b="1" u="sng" dirty="0">
                <a:latin typeface="Times New Roman" panose="02020603050405020304"/>
                <a:cs typeface="Times New Roman" panose="02020603050405020304"/>
              </a:rPr>
              <a:t>in</a:t>
            </a:r>
            <a:r>
              <a:rPr sz="1200" b="1" u="sng" spc="-25" dirty="0">
                <a:latin typeface="Times New Roman" panose="02020603050405020304"/>
                <a:cs typeface="Times New Roman" panose="02020603050405020304"/>
              </a:rPr>
              <a:t> </a:t>
            </a:r>
            <a:r>
              <a:rPr sz="1200" b="1" u="sng" dirty="0">
                <a:latin typeface="Times New Roman" panose="02020603050405020304"/>
                <a:cs typeface="Times New Roman" panose="02020603050405020304"/>
              </a:rPr>
              <a:t>Nursing</a:t>
            </a:r>
            <a:r>
              <a:rPr sz="1200" b="1" u="sng" spc="-25" dirty="0">
                <a:latin typeface="Times New Roman" panose="02020603050405020304"/>
                <a:cs typeface="Times New Roman" panose="02020603050405020304"/>
              </a:rPr>
              <a:t> </a:t>
            </a:r>
            <a:r>
              <a:rPr sz="1200" b="1" u="sng" spc="-20" dirty="0">
                <a:latin typeface="Times New Roman" panose="02020603050405020304"/>
                <a:cs typeface="Times New Roman" panose="02020603050405020304"/>
              </a:rPr>
              <a:t>(BSN)</a:t>
            </a:r>
            <a:endParaRPr sz="1200" u="sng">
              <a:latin typeface="Times New Roman" panose="02020603050405020304"/>
              <a:cs typeface="Times New Roman" panose="02020603050405020304"/>
            </a:endParaRPr>
          </a:p>
          <a:p>
            <a:pPr marL="697865" lvl="1" indent="-227965">
              <a:lnSpc>
                <a:spcPct val="100000"/>
              </a:lnSpc>
              <a:spcBef>
                <a:spcPts val="600"/>
              </a:spcBef>
              <a:buFont typeface="Symbol" panose="05050102010706020507"/>
              <a:buChar char=""/>
              <a:tabLst>
                <a:tab pos="697865" algn="l"/>
              </a:tabLst>
            </a:pPr>
            <a:r>
              <a:rPr sz="1200" spc="-10" dirty="0">
                <a:latin typeface="Times New Roman" panose="02020603050405020304"/>
                <a:cs typeface="Times New Roman" panose="02020603050405020304"/>
              </a:rPr>
              <a:t>Premedical</a:t>
            </a:r>
            <a:r>
              <a:rPr sz="1200" spc="-35" dirty="0">
                <a:latin typeface="Times New Roman" panose="02020603050405020304"/>
                <a:cs typeface="Times New Roman" panose="02020603050405020304"/>
              </a:rPr>
              <a:t> </a:t>
            </a:r>
            <a:r>
              <a:rPr sz="1200" dirty="0">
                <a:latin typeface="Times New Roman" panose="02020603050405020304"/>
                <a:cs typeface="Times New Roman" panose="02020603050405020304"/>
              </a:rPr>
              <a:t>or</a:t>
            </a:r>
            <a:r>
              <a:rPr sz="1200" spc="-20" dirty="0">
                <a:latin typeface="Times New Roman" panose="02020603050405020304"/>
                <a:cs typeface="Times New Roman" panose="02020603050405020304"/>
              </a:rPr>
              <a:t> </a:t>
            </a:r>
            <a:r>
              <a:rPr sz="1200" dirty="0">
                <a:latin typeface="Times New Roman" panose="02020603050405020304"/>
                <a:cs typeface="Times New Roman" panose="02020603050405020304"/>
              </a:rPr>
              <a:t>equivalent</a:t>
            </a:r>
            <a:r>
              <a:rPr sz="1200" spc="-20" dirty="0">
                <a:latin typeface="Times New Roman" panose="02020603050405020304"/>
                <a:cs typeface="Times New Roman" panose="02020603050405020304"/>
              </a:rPr>
              <a:t> </a:t>
            </a:r>
            <a:r>
              <a:rPr sz="1200" dirty="0">
                <a:latin typeface="Times New Roman" panose="02020603050405020304"/>
                <a:cs typeface="Times New Roman" panose="02020603050405020304"/>
              </a:rPr>
              <a:t>with</a:t>
            </a:r>
            <a:r>
              <a:rPr sz="1200" spc="-35" dirty="0">
                <a:latin typeface="Times New Roman" panose="02020603050405020304"/>
                <a:cs typeface="Times New Roman" panose="02020603050405020304"/>
              </a:rPr>
              <a:t> </a:t>
            </a:r>
            <a:r>
              <a:rPr sz="1200" dirty="0">
                <a:latin typeface="Times New Roman" panose="02020603050405020304"/>
                <a:cs typeface="Times New Roman" panose="02020603050405020304"/>
              </a:rPr>
              <a:t>minimum</a:t>
            </a:r>
            <a:r>
              <a:rPr sz="1200" spc="-30" dirty="0">
                <a:latin typeface="Times New Roman" panose="02020603050405020304"/>
                <a:cs typeface="Times New Roman" panose="02020603050405020304"/>
              </a:rPr>
              <a:t> </a:t>
            </a:r>
            <a:r>
              <a:rPr sz="1200" dirty="0">
                <a:latin typeface="Times New Roman" panose="02020603050405020304"/>
                <a:cs typeface="Times New Roman" panose="02020603050405020304"/>
              </a:rPr>
              <a:t>50%</a:t>
            </a:r>
            <a:r>
              <a:rPr sz="1200" spc="-30" dirty="0">
                <a:latin typeface="Times New Roman" panose="02020603050405020304"/>
                <a:cs typeface="Times New Roman" panose="02020603050405020304"/>
              </a:rPr>
              <a:t> </a:t>
            </a:r>
            <a:r>
              <a:rPr sz="1200" spc="-10" dirty="0">
                <a:latin typeface="Times New Roman" panose="02020603050405020304"/>
                <a:cs typeface="Times New Roman" panose="02020603050405020304"/>
              </a:rPr>
              <a:t>marks</a:t>
            </a:r>
            <a:endParaRPr sz="1200">
              <a:latin typeface="Times New Roman" panose="02020603050405020304"/>
              <a:cs typeface="Times New Roman" panose="02020603050405020304"/>
            </a:endParaRPr>
          </a:p>
          <a:p>
            <a:pPr marL="697865" lvl="1" indent="-227965">
              <a:lnSpc>
                <a:spcPct val="100000"/>
              </a:lnSpc>
              <a:spcBef>
                <a:spcPts val="25"/>
              </a:spcBef>
              <a:buFont typeface="Symbol" panose="05050102010706020507"/>
              <a:buChar char=""/>
              <a:tabLst>
                <a:tab pos="697865" algn="l"/>
              </a:tabLst>
            </a:pPr>
            <a:r>
              <a:rPr sz="1200" dirty="0">
                <a:latin typeface="Times New Roman" panose="02020603050405020304"/>
                <a:cs typeface="Times New Roman" panose="02020603050405020304"/>
              </a:rPr>
              <a:t>The</a:t>
            </a:r>
            <a:r>
              <a:rPr sz="1200" spc="-25" dirty="0">
                <a:latin typeface="Times New Roman" panose="02020603050405020304"/>
                <a:cs typeface="Times New Roman" panose="02020603050405020304"/>
              </a:rPr>
              <a:t> </a:t>
            </a:r>
            <a:r>
              <a:rPr sz="1200" dirty="0">
                <a:latin typeface="Times New Roman" panose="02020603050405020304"/>
                <a:cs typeface="Times New Roman" panose="02020603050405020304"/>
              </a:rPr>
              <a:t>maximum</a:t>
            </a:r>
            <a:r>
              <a:rPr sz="1200" spc="-25" dirty="0">
                <a:latin typeface="Times New Roman" panose="02020603050405020304"/>
                <a:cs typeface="Times New Roman" panose="02020603050405020304"/>
              </a:rPr>
              <a:t> </a:t>
            </a:r>
            <a:r>
              <a:rPr sz="1200" dirty="0">
                <a:latin typeface="Times New Roman" panose="02020603050405020304"/>
                <a:cs typeface="Times New Roman" panose="02020603050405020304"/>
              </a:rPr>
              <a:t>age</a:t>
            </a:r>
            <a:r>
              <a:rPr sz="1200" spc="-30" dirty="0">
                <a:latin typeface="Times New Roman" panose="02020603050405020304"/>
                <a:cs typeface="Times New Roman" panose="02020603050405020304"/>
              </a:rPr>
              <a:t> </a:t>
            </a:r>
            <a:r>
              <a:rPr sz="1200" dirty="0">
                <a:latin typeface="Times New Roman" panose="02020603050405020304"/>
                <a:cs typeface="Times New Roman" panose="02020603050405020304"/>
              </a:rPr>
              <a:t>limit</a:t>
            </a:r>
            <a:r>
              <a:rPr sz="1200" spc="-10" dirty="0">
                <a:latin typeface="Times New Roman" panose="02020603050405020304"/>
                <a:cs typeface="Times New Roman" panose="02020603050405020304"/>
              </a:rPr>
              <a:t> </a:t>
            </a:r>
            <a:r>
              <a:rPr sz="1200" dirty="0">
                <a:latin typeface="Times New Roman" panose="02020603050405020304"/>
                <a:cs typeface="Times New Roman" panose="02020603050405020304"/>
              </a:rPr>
              <a:t>is</a:t>
            </a:r>
            <a:r>
              <a:rPr sz="1200" spc="-20" dirty="0">
                <a:latin typeface="Times New Roman" panose="02020603050405020304"/>
                <a:cs typeface="Times New Roman" panose="02020603050405020304"/>
              </a:rPr>
              <a:t> </a:t>
            </a:r>
            <a:r>
              <a:rPr sz="1200" dirty="0">
                <a:latin typeface="Times New Roman" panose="02020603050405020304"/>
                <a:cs typeface="Times New Roman" panose="02020603050405020304"/>
              </a:rPr>
              <a:t>up</a:t>
            </a:r>
            <a:r>
              <a:rPr sz="1200" spc="-15" dirty="0">
                <a:latin typeface="Times New Roman" panose="02020603050405020304"/>
                <a:cs typeface="Times New Roman" panose="02020603050405020304"/>
              </a:rPr>
              <a:t> </a:t>
            </a:r>
            <a:r>
              <a:rPr sz="1200" dirty="0">
                <a:latin typeface="Times New Roman" panose="02020603050405020304"/>
                <a:cs typeface="Times New Roman" panose="02020603050405020304"/>
              </a:rPr>
              <a:t>to</a:t>
            </a:r>
            <a:r>
              <a:rPr sz="1200" spc="-15" dirty="0">
                <a:latin typeface="Times New Roman" panose="02020603050405020304"/>
                <a:cs typeface="Times New Roman" panose="02020603050405020304"/>
              </a:rPr>
              <a:t> </a:t>
            </a:r>
            <a:r>
              <a:rPr sz="1200" dirty="0">
                <a:latin typeface="Times New Roman" panose="02020603050405020304"/>
                <a:cs typeface="Times New Roman" panose="02020603050405020304"/>
              </a:rPr>
              <a:t>30</a:t>
            </a:r>
            <a:r>
              <a:rPr sz="1200" spc="-35" dirty="0">
                <a:latin typeface="Times New Roman" panose="02020603050405020304"/>
                <a:cs typeface="Times New Roman" panose="02020603050405020304"/>
              </a:rPr>
              <a:t> </a:t>
            </a:r>
            <a:r>
              <a:rPr sz="1200" spc="-20" dirty="0">
                <a:latin typeface="Times New Roman" panose="02020603050405020304"/>
                <a:cs typeface="Times New Roman" panose="02020603050405020304"/>
              </a:rPr>
              <a:t>years</a:t>
            </a:r>
            <a:endParaRPr sz="1200">
              <a:latin typeface="Times New Roman" panose="02020603050405020304"/>
              <a:cs typeface="Times New Roman" panose="02020603050405020304"/>
            </a:endParaRPr>
          </a:p>
          <a:p>
            <a:pPr marL="131445">
              <a:lnSpc>
                <a:spcPct val="100000"/>
              </a:lnSpc>
              <a:spcBef>
                <a:spcPts val="1320"/>
              </a:spcBef>
            </a:pPr>
            <a:r>
              <a:rPr lang="en-US" altLang="" sz="1200" b="1" u="none" dirty="0">
                <a:latin typeface="Times New Roman" panose="02020603050405020304"/>
                <a:cs typeface="Times New Roman" panose="02020603050405020304"/>
              </a:rPr>
              <a:t>              </a:t>
            </a:r>
            <a:r>
              <a:rPr sz="1200" b="1" u="sng" dirty="0">
                <a:latin typeface="Times New Roman" panose="02020603050405020304"/>
                <a:cs typeface="Times New Roman" panose="02020603050405020304"/>
              </a:rPr>
              <a:t>For</a:t>
            </a:r>
            <a:r>
              <a:rPr sz="1200" b="1" u="sng" spc="-20" dirty="0">
                <a:latin typeface="Times New Roman" panose="02020603050405020304"/>
                <a:cs typeface="Times New Roman" panose="02020603050405020304"/>
              </a:rPr>
              <a:t> </a:t>
            </a:r>
            <a:r>
              <a:rPr sz="1200" b="1" u="sng" dirty="0">
                <a:latin typeface="Times New Roman" panose="02020603050405020304"/>
                <a:cs typeface="Times New Roman" panose="02020603050405020304"/>
              </a:rPr>
              <a:t>Post</a:t>
            </a:r>
            <a:r>
              <a:rPr sz="1200" b="1" u="sng" spc="-20" dirty="0">
                <a:latin typeface="Times New Roman" panose="02020603050405020304"/>
                <a:cs typeface="Times New Roman" panose="02020603050405020304"/>
              </a:rPr>
              <a:t> </a:t>
            </a:r>
            <a:r>
              <a:rPr sz="1200" b="1" u="sng" dirty="0">
                <a:latin typeface="Times New Roman" panose="02020603050405020304"/>
                <a:cs typeface="Times New Roman" panose="02020603050405020304"/>
              </a:rPr>
              <a:t>RN</a:t>
            </a:r>
            <a:r>
              <a:rPr sz="1200" b="1" u="sng" spc="-15" dirty="0">
                <a:latin typeface="Times New Roman" panose="02020603050405020304"/>
                <a:cs typeface="Times New Roman" panose="02020603050405020304"/>
              </a:rPr>
              <a:t> </a:t>
            </a:r>
            <a:r>
              <a:rPr sz="1200" b="1" u="sng" spc="-20" dirty="0">
                <a:latin typeface="Times New Roman" panose="02020603050405020304"/>
                <a:cs typeface="Times New Roman" panose="02020603050405020304"/>
              </a:rPr>
              <a:t>BScN</a:t>
            </a:r>
            <a:endParaRPr sz="1200" u="sng">
              <a:latin typeface="Times New Roman" panose="02020603050405020304"/>
              <a:cs typeface="Times New Roman" panose="02020603050405020304"/>
            </a:endParaRPr>
          </a:p>
          <a:p>
            <a:pPr marL="697865" lvl="1" indent="-227965">
              <a:lnSpc>
                <a:spcPct val="100000"/>
              </a:lnSpc>
              <a:spcBef>
                <a:spcPts val="625"/>
              </a:spcBef>
              <a:buFont typeface="Symbol" panose="05050102010706020507"/>
              <a:buChar char=""/>
              <a:tabLst>
                <a:tab pos="697865" algn="l"/>
              </a:tabLst>
            </a:pPr>
            <a:r>
              <a:rPr sz="1200" dirty="0">
                <a:latin typeface="Times New Roman" panose="02020603050405020304"/>
                <a:cs typeface="Times New Roman" panose="02020603050405020304"/>
              </a:rPr>
              <a:t>3</a:t>
            </a:r>
            <a:r>
              <a:rPr sz="1200" spc="-25" dirty="0">
                <a:latin typeface="Times New Roman" panose="02020603050405020304"/>
                <a:cs typeface="Times New Roman" panose="02020603050405020304"/>
              </a:rPr>
              <a:t> </a:t>
            </a:r>
            <a:r>
              <a:rPr sz="1200" dirty="0">
                <a:latin typeface="Times New Roman" panose="02020603050405020304"/>
                <a:cs typeface="Times New Roman" panose="02020603050405020304"/>
              </a:rPr>
              <a:t>years</a:t>
            </a:r>
            <a:r>
              <a:rPr sz="1200" spc="-25" dirty="0">
                <a:latin typeface="Times New Roman" panose="02020603050405020304"/>
                <a:cs typeface="Times New Roman" panose="02020603050405020304"/>
              </a:rPr>
              <a:t> </a:t>
            </a:r>
            <a:r>
              <a:rPr sz="1200" dirty="0">
                <a:latin typeface="Times New Roman" panose="02020603050405020304"/>
                <a:cs typeface="Times New Roman" panose="02020603050405020304"/>
              </a:rPr>
              <a:t>Diploma</a:t>
            </a:r>
            <a:r>
              <a:rPr sz="1200" spc="-25" dirty="0">
                <a:latin typeface="Times New Roman" panose="02020603050405020304"/>
                <a:cs typeface="Times New Roman" panose="02020603050405020304"/>
              </a:rPr>
              <a:t> </a:t>
            </a:r>
            <a:r>
              <a:rPr sz="1200" dirty="0">
                <a:latin typeface="Times New Roman" panose="02020603050405020304"/>
                <a:cs typeface="Times New Roman" panose="02020603050405020304"/>
              </a:rPr>
              <a:t>in</a:t>
            </a:r>
            <a:r>
              <a:rPr sz="1200" spc="-20" dirty="0">
                <a:latin typeface="Times New Roman" panose="02020603050405020304"/>
                <a:cs typeface="Times New Roman" panose="02020603050405020304"/>
              </a:rPr>
              <a:t> </a:t>
            </a:r>
            <a:r>
              <a:rPr sz="1200" dirty="0">
                <a:latin typeface="Times New Roman" panose="02020603050405020304"/>
                <a:cs typeface="Times New Roman" panose="02020603050405020304"/>
              </a:rPr>
              <a:t>Nursing</a:t>
            </a:r>
            <a:r>
              <a:rPr sz="1200" spc="-20" dirty="0">
                <a:latin typeface="Times New Roman" panose="02020603050405020304"/>
                <a:cs typeface="Times New Roman" panose="02020603050405020304"/>
              </a:rPr>
              <a:t> (RN)</a:t>
            </a:r>
            <a:endParaRPr sz="1200">
              <a:latin typeface="Times New Roman" panose="02020603050405020304"/>
              <a:cs typeface="Times New Roman" panose="02020603050405020304"/>
            </a:endParaRPr>
          </a:p>
          <a:p>
            <a:pPr marL="697865" lvl="1" indent="-227965">
              <a:lnSpc>
                <a:spcPct val="100000"/>
              </a:lnSpc>
              <a:spcBef>
                <a:spcPts val="25"/>
              </a:spcBef>
              <a:buFont typeface="Symbol" panose="05050102010706020507"/>
              <a:buChar char=""/>
              <a:tabLst>
                <a:tab pos="697865" algn="l"/>
              </a:tabLst>
            </a:pPr>
            <a:r>
              <a:rPr sz="1200" spc="-10" dirty="0">
                <a:latin typeface="Times New Roman" panose="02020603050405020304"/>
                <a:cs typeface="Times New Roman" panose="02020603050405020304"/>
              </a:rPr>
              <a:t>1-</a:t>
            </a:r>
            <a:r>
              <a:rPr sz="1200" dirty="0">
                <a:latin typeface="Times New Roman" panose="02020603050405020304"/>
                <a:cs typeface="Times New Roman" panose="02020603050405020304"/>
              </a:rPr>
              <a:t>year</a:t>
            </a:r>
            <a:r>
              <a:rPr sz="1200" spc="-20" dirty="0">
                <a:latin typeface="Times New Roman" panose="02020603050405020304"/>
                <a:cs typeface="Times New Roman" panose="02020603050405020304"/>
              </a:rPr>
              <a:t> </a:t>
            </a:r>
            <a:r>
              <a:rPr sz="1200" dirty="0">
                <a:latin typeface="Times New Roman" panose="02020603050405020304"/>
                <a:cs typeface="Times New Roman" panose="02020603050405020304"/>
              </a:rPr>
              <a:t>Diploma</a:t>
            </a:r>
            <a:r>
              <a:rPr sz="1200" spc="-30" dirty="0">
                <a:latin typeface="Times New Roman" panose="02020603050405020304"/>
                <a:cs typeface="Times New Roman" panose="02020603050405020304"/>
              </a:rPr>
              <a:t> </a:t>
            </a:r>
            <a:r>
              <a:rPr sz="1200" dirty="0">
                <a:latin typeface="Times New Roman" panose="02020603050405020304"/>
                <a:cs typeface="Times New Roman" panose="02020603050405020304"/>
              </a:rPr>
              <a:t>in</a:t>
            </a:r>
            <a:r>
              <a:rPr sz="1200" spc="-20" dirty="0">
                <a:latin typeface="Times New Roman" panose="02020603050405020304"/>
                <a:cs typeface="Times New Roman" panose="02020603050405020304"/>
              </a:rPr>
              <a:t> </a:t>
            </a:r>
            <a:r>
              <a:rPr sz="1200" dirty="0">
                <a:latin typeface="Times New Roman" panose="02020603050405020304"/>
                <a:cs typeface="Times New Roman" panose="02020603050405020304"/>
              </a:rPr>
              <a:t>Midwifery</a:t>
            </a:r>
            <a:r>
              <a:rPr sz="1200" spc="-25" dirty="0">
                <a:latin typeface="Times New Roman" panose="02020603050405020304"/>
                <a:cs typeface="Times New Roman" panose="02020603050405020304"/>
              </a:rPr>
              <a:t> </a:t>
            </a:r>
            <a:r>
              <a:rPr sz="1200" dirty="0">
                <a:latin typeface="Times New Roman" panose="02020603050405020304"/>
                <a:cs typeface="Times New Roman" panose="02020603050405020304"/>
              </a:rPr>
              <a:t>/</a:t>
            </a:r>
            <a:r>
              <a:rPr sz="1200" spc="-15" dirty="0">
                <a:latin typeface="Times New Roman" panose="02020603050405020304"/>
                <a:cs typeface="Times New Roman" panose="02020603050405020304"/>
              </a:rPr>
              <a:t> </a:t>
            </a:r>
            <a:r>
              <a:rPr sz="1200" dirty="0">
                <a:latin typeface="Times New Roman" panose="02020603050405020304"/>
                <a:cs typeface="Times New Roman" panose="02020603050405020304"/>
              </a:rPr>
              <a:t>any</a:t>
            </a:r>
            <a:r>
              <a:rPr sz="1200" spc="-25" dirty="0">
                <a:latin typeface="Times New Roman" panose="02020603050405020304"/>
                <a:cs typeface="Times New Roman" panose="02020603050405020304"/>
              </a:rPr>
              <a:t> </a:t>
            </a:r>
            <a:r>
              <a:rPr sz="1200" spc="-10" dirty="0">
                <a:latin typeface="Times New Roman" panose="02020603050405020304"/>
                <a:cs typeface="Times New Roman" panose="02020603050405020304"/>
              </a:rPr>
              <a:t>post-</a:t>
            </a:r>
            <a:r>
              <a:rPr sz="1200" dirty="0">
                <a:latin typeface="Times New Roman" panose="02020603050405020304"/>
                <a:cs typeface="Times New Roman" panose="02020603050405020304"/>
              </a:rPr>
              <a:t>basic</a:t>
            </a:r>
            <a:r>
              <a:rPr sz="1200" spc="-25" dirty="0">
                <a:latin typeface="Times New Roman" panose="02020603050405020304"/>
                <a:cs typeface="Times New Roman" panose="02020603050405020304"/>
              </a:rPr>
              <a:t> </a:t>
            </a:r>
            <a:r>
              <a:rPr sz="1200" spc="-10" dirty="0">
                <a:latin typeface="Times New Roman" panose="02020603050405020304"/>
                <a:cs typeface="Times New Roman" panose="02020603050405020304"/>
              </a:rPr>
              <a:t>specialty</a:t>
            </a:r>
            <a:endParaRPr sz="1200">
              <a:latin typeface="Times New Roman" panose="02020603050405020304"/>
              <a:cs typeface="Times New Roman" panose="02020603050405020304"/>
            </a:endParaRPr>
          </a:p>
          <a:p>
            <a:pPr marL="697865" lvl="1" indent="-227965">
              <a:lnSpc>
                <a:spcPct val="100000"/>
              </a:lnSpc>
              <a:spcBef>
                <a:spcPts val="25"/>
              </a:spcBef>
              <a:buFont typeface="Symbol" panose="05050102010706020507"/>
              <a:buChar char=""/>
              <a:tabLst>
                <a:tab pos="697865" algn="l"/>
              </a:tabLst>
            </a:pPr>
            <a:r>
              <a:rPr sz="1200" dirty="0">
                <a:latin typeface="Times New Roman" panose="02020603050405020304"/>
                <a:cs typeface="Times New Roman" panose="02020603050405020304"/>
              </a:rPr>
              <a:t>Both</a:t>
            </a:r>
            <a:r>
              <a:rPr sz="1200" spc="-40" dirty="0">
                <a:latin typeface="Times New Roman" panose="02020603050405020304"/>
                <a:cs typeface="Times New Roman" panose="02020603050405020304"/>
              </a:rPr>
              <a:t> </a:t>
            </a:r>
            <a:r>
              <a:rPr sz="1200" dirty="0">
                <a:latin typeface="Times New Roman" panose="02020603050405020304"/>
                <a:cs typeface="Times New Roman" panose="02020603050405020304"/>
              </a:rPr>
              <a:t>male</a:t>
            </a:r>
            <a:r>
              <a:rPr sz="1200" spc="-25" dirty="0">
                <a:latin typeface="Times New Roman" panose="02020603050405020304"/>
                <a:cs typeface="Times New Roman" panose="02020603050405020304"/>
              </a:rPr>
              <a:t> </a:t>
            </a:r>
            <a:r>
              <a:rPr sz="1200" dirty="0">
                <a:latin typeface="Times New Roman" panose="02020603050405020304"/>
                <a:cs typeface="Times New Roman" panose="02020603050405020304"/>
              </a:rPr>
              <a:t>and</a:t>
            </a:r>
            <a:r>
              <a:rPr sz="1200" spc="-30" dirty="0">
                <a:latin typeface="Times New Roman" panose="02020603050405020304"/>
                <a:cs typeface="Times New Roman" panose="02020603050405020304"/>
              </a:rPr>
              <a:t> </a:t>
            </a:r>
            <a:r>
              <a:rPr sz="1200" spc="-10" dirty="0">
                <a:latin typeface="Times New Roman" panose="02020603050405020304"/>
                <a:cs typeface="Times New Roman" panose="02020603050405020304"/>
              </a:rPr>
              <a:t>female</a:t>
            </a:r>
            <a:endParaRPr sz="1200">
              <a:latin typeface="Times New Roman" panose="02020603050405020304"/>
              <a:cs typeface="Times New Roman" panose="02020603050405020304"/>
            </a:endParaRPr>
          </a:p>
          <a:p>
            <a:pPr marL="697865" lvl="1" indent="-227965">
              <a:lnSpc>
                <a:spcPct val="100000"/>
              </a:lnSpc>
              <a:spcBef>
                <a:spcPts val="20"/>
              </a:spcBef>
              <a:buFont typeface="Symbol" panose="05050102010706020507"/>
              <a:buChar char=""/>
              <a:tabLst>
                <a:tab pos="697865" algn="l"/>
              </a:tabLst>
            </a:pPr>
            <a:r>
              <a:rPr sz="1200" dirty="0">
                <a:latin typeface="Times New Roman" panose="02020603050405020304"/>
                <a:cs typeface="Times New Roman" panose="02020603050405020304"/>
              </a:rPr>
              <a:t>Valid</a:t>
            </a:r>
            <a:r>
              <a:rPr sz="1200" spc="-30" dirty="0">
                <a:latin typeface="Times New Roman" panose="02020603050405020304"/>
                <a:cs typeface="Times New Roman" panose="02020603050405020304"/>
              </a:rPr>
              <a:t> </a:t>
            </a:r>
            <a:r>
              <a:rPr sz="1200" dirty="0">
                <a:latin typeface="Times New Roman" panose="02020603050405020304"/>
                <a:cs typeface="Times New Roman" panose="02020603050405020304"/>
              </a:rPr>
              <a:t>PNC</a:t>
            </a:r>
            <a:r>
              <a:rPr sz="1200" spc="-25" dirty="0">
                <a:latin typeface="Times New Roman" panose="02020603050405020304"/>
                <a:cs typeface="Times New Roman" panose="02020603050405020304"/>
              </a:rPr>
              <a:t> </a:t>
            </a:r>
            <a:r>
              <a:rPr sz="1200" spc="-10" dirty="0">
                <a:latin typeface="Times New Roman" panose="02020603050405020304"/>
                <a:cs typeface="Times New Roman" panose="02020603050405020304"/>
              </a:rPr>
              <a:t>License</a:t>
            </a:r>
            <a:endParaRPr sz="1200" spc="-10" dirty="0">
              <a:latin typeface="Times New Roman" panose="02020603050405020304"/>
              <a:cs typeface="Times New Roman" panose="02020603050405020304"/>
            </a:endParaRPr>
          </a:p>
          <a:p>
            <a:pPr marL="697865" lvl="1" indent="-227965">
              <a:lnSpc>
                <a:spcPct val="100000"/>
              </a:lnSpc>
              <a:spcBef>
                <a:spcPts val="20"/>
              </a:spcBef>
              <a:buFont typeface="Symbol" panose="05050102010706020507"/>
              <a:buChar char=""/>
              <a:tabLst>
                <a:tab pos="697865" algn="l"/>
              </a:tabLst>
            </a:pPr>
            <a:endParaRPr sz="1200" spc="-10" dirty="0">
              <a:latin typeface="Times New Roman" panose="02020603050405020304"/>
              <a:cs typeface="Times New Roman" panose="02020603050405020304"/>
            </a:endParaRPr>
          </a:p>
          <a:p>
            <a:pPr marL="12700" lvl="0" indent="0" algn="l">
              <a:lnSpc>
                <a:spcPct val="100000"/>
              </a:lnSpc>
              <a:spcBef>
                <a:spcPts val="20"/>
              </a:spcBef>
              <a:buFont typeface="Symbol" panose="05050102010706020507"/>
              <a:buNone/>
              <a:tabLst>
                <a:tab pos="697865" algn="l"/>
              </a:tabLst>
            </a:pPr>
            <a:r>
              <a:rPr lang="en-US" altLang="" sz="1200" b="1" u="none" dirty="0">
                <a:latin typeface="Times New Roman" panose="02020603050405020304"/>
                <a:cs typeface="Times New Roman" panose="02020603050405020304"/>
                <a:sym typeface="+mn-ea"/>
              </a:rPr>
              <a:t>                  </a:t>
            </a:r>
            <a:r>
              <a:rPr sz="1200" b="1" u="sng" dirty="0">
                <a:latin typeface="Times New Roman" panose="02020603050405020304"/>
                <a:cs typeface="Times New Roman" panose="02020603050405020304"/>
                <a:sym typeface="+mn-ea"/>
              </a:rPr>
              <a:t>For</a:t>
            </a:r>
            <a:r>
              <a:rPr sz="1200" b="1" u="sng" spc="-20" dirty="0">
                <a:latin typeface="Times New Roman" panose="02020603050405020304"/>
                <a:cs typeface="Times New Roman" panose="02020603050405020304"/>
                <a:sym typeface="+mn-ea"/>
              </a:rPr>
              <a:t> </a:t>
            </a:r>
            <a:r>
              <a:rPr lang="en-US" altLang="" sz="1200" b="1" u="sng" spc="-20" dirty="0">
                <a:latin typeface="Times New Roman" panose="02020603050405020304"/>
                <a:cs typeface="Times New Roman" panose="02020603050405020304"/>
                <a:sym typeface="+mn-ea"/>
              </a:rPr>
              <a:t>Pharmacy B</a:t>
            </a:r>
            <a:endParaRPr sz="1200" u="sng">
              <a:latin typeface="Times New Roman" panose="02020603050405020304"/>
              <a:cs typeface="Times New Roman" panose="02020603050405020304"/>
            </a:endParaRPr>
          </a:p>
          <a:p>
            <a:pPr marL="697865" lvl="1" indent="-227965">
              <a:lnSpc>
                <a:spcPct val="100000"/>
              </a:lnSpc>
              <a:spcBef>
                <a:spcPts val="20"/>
              </a:spcBef>
              <a:buFont typeface="Symbol" panose="05050102010706020507"/>
              <a:buChar char=""/>
              <a:tabLst>
                <a:tab pos="697865" algn="l"/>
              </a:tabLst>
            </a:pPr>
            <a:r>
              <a:rPr lang="en-US" altLang="" sz="1200" spc="-35" dirty="0">
                <a:latin typeface="Times New Roman" panose="02020603050405020304"/>
                <a:cs typeface="Times New Roman" panose="02020603050405020304"/>
                <a:sym typeface="+mn-ea"/>
              </a:rPr>
              <a:t>SSC</a:t>
            </a:r>
            <a:r>
              <a:rPr sz="1200" spc="-35" dirty="0">
                <a:latin typeface="Times New Roman" panose="02020603050405020304"/>
                <a:cs typeface="Times New Roman" panose="02020603050405020304"/>
                <a:sym typeface="+mn-ea"/>
              </a:rPr>
              <a:t> </a:t>
            </a:r>
            <a:r>
              <a:rPr sz="1200" dirty="0">
                <a:latin typeface="Times New Roman" panose="02020603050405020304"/>
                <a:cs typeface="Times New Roman" panose="02020603050405020304"/>
                <a:sym typeface="+mn-ea"/>
              </a:rPr>
              <a:t>or</a:t>
            </a:r>
            <a:r>
              <a:rPr sz="1200" spc="-20" dirty="0">
                <a:latin typeface="Times New Roman" panose="02020603050405020304"/>
                <a:cs typeface="Times New Roman" panose="02020603050405020304"/>
                <a:sym typeface="+mn-ea"/>
              </a:rPr>
              <a:t> </a:t>
            </a:r>
            <a:r>
              <a:rPr sz="1200" dirty="0">
                <a:latin typeface="Times New Roman" panose="02020603050405020304"/>
                <a:cs typeface="Times New Roman" panose="02020603050405020304"/>
                <a:sym typeface="+mn-ea"/>
              </a:rPr>
              <a:t>equivalent</a:t>
            </a:r>
            <a:r>
              <a:rPr sz="1200" spc="-20" dirty="0">
                <a:latin typeface="Times New Roman" panose="02020603050405020304"/>
                <a:cs typeface="Times New Roman" panose="02020603050405020304"/>
                <a:sym typeface="+mn-ea"/>
              </a:rPr>
              <a:t> </a:t>
            </a:r>
            <a:r>
              <a:rPr sz="1200" dirty="0">
                <a:latin typeface="Times New Roman" panose="02020603050405020304"/>
                <a:cs typeface="Times New Roman" panose="02020603050405020304"/>
                <a:sym typeface="+mn-ea"/>
              </a:rPr>
              <a:t>with</a:t>
            </a:r>
            <a:r>
              <a:rPr sz="1200" spc="-35" dirty="0">
                <a:latin typeface="Times New Roman" panose="02020603050405020304"/>
                <a:cs typeface="Times New Roman" panose="02020603050405020304"/>
                <a:sym typeface="+mn-ea"/>
              </a:rPr>
              <a:t> </a:t>
            </a:r>
            <a:r>
              <a:rPr sz="1200" dirty="0">
                <a:latin typeface="Times New Roman" panose="02020603050405020304"/>
                <a:cs typeface="Times New Roman" panose="02020603050405020304"/>
                <a:sym typeface="+mn-ea"/>
              </a:rPr>
              <a:t>minimum</a:t>
            </a:r>
            <a:r>
              <a:rPr sz="1200" spc="-30" dirty="0">
                <a:latin typeface="Times New Roman" panose="02020603050405020304"/>
                <a:cs typeface="Times New Roman" panose="02020603050405020304"/>
                <a:sym typeface="+mn-ea"/>
              </a:rPr>
              <a:t> </a:t>
            </a:r>
            <a:r>
              <a:rPr sz="1200" dirty="0">
                <a:latin typeface="Times New Roman" panose="02020603050405020304"/>
                <a:cs typeface="Times New Roman" panose="02020603050405020304"/>
                <a:sym typeface="+mn-ea"/>
              </a:rPr>
              <a:t>50%</a:t>
            </a:r>
            <a:r>
              <a:rPr sz="1200" spc="-30" dirty="0">
                <a:latin typeface="Times New Roman" panose="02020603050405020304"/>
                <a:cs typeface="Times New Roman" panose="02020603050405020304"/>
                <a:sym typeface="+mn-ea"/>
              </a:rPr>
              <a:t> </a:t>
            </a:r>
            <a:r>
              <a:rPr sz="1200" spc="-10" dirty="0">
                <a:latin typeface="Times New Roman" panose="02020603050405020304"/>
                <a:cs typeface="Times New Roman" panose="02020603050405020304"/>
                <a:sym typeface="+mn-ea"/>
              </a:rPr>
              <a:t>marks</a:t>
            </a:r>
            <a:r>
              <a:rPr lang="en-US" altLang="" sz="1200" spc="-10" dirty="0">
                <a:latin typeface="Times New Roman" panose="02020603050405020304"/>
                <a:cs typeface="Times New Roman" panose="02020603050405020304"/>
                <a:sym typeface="+mn-ea"/>
              </a:rPr>
              <a:t>.</a:t>
            </a:r>
            <a:endParaRPr sz="1200" spc="-10" dirty="0">
              <a:latin typeface="Times New Roman" panose="02020603050405020304"/>
              <a:cs typeface="Times New Roman" panose="02020603050405020304"/>
              <a:sym typeface="+mn-ea"/>
            </a:endParaRPr>
          </a:p>
          <a:p>
            <a:pPr marL="697865" lvl="1" indent="-227965">
              <a:lnSpc>
                <a:spcPct val="100000"/>
              </a:lnSpc>
              <a:spcBef>
                <a:spcPts val="20"/>
              </a:spcBef>
              <a:buFont typeface="Symbol" panose="05050102010706020507"/>
              <a:buChar char=""/>
              <a:tabLst>
                <a:tab pos="697865" algn="l"/>
              </a:tabLst>
            </a:pPr>
            <a:r>
              <a:rPr lang="en-US" altLang="" sz="1200" spc="-10" dirty="0">
                <a:latin typeface="Times New Roman" panose="02020603050405020304"/>
                <a:cs typeface="Times New Roman" panose="02020603050405020304"/>
                <a:sym typeface="+mn-ea"/>
              </a:rPr>
              <a:t>No age limit.</a:t>
            </a:r>
            <a:endParaRPr sz="1200" spc="-10" dirty="0">
              <a:latin typeface="Times New Roman" panose="02020603050405020304"/>
              <a:cs typeface="Times New Roman" panose="02020603050405020304"/>
            </a:endParaRPr>
          </a:p>
          <a:p>
            <a:pPr marL="697865" lvl="1" indent="-227965">
              <a:lnSpc>
                <a:spcPct val="100000"/>
              </a:lnSpc>
              <a:spcBef>
                <a:spcPts val="20"/>
              </a:spcBef>
              <a:buFont typeface="Symbol" panose="05050102010706020507"/>
              <a:buChar char=""/>
              <a:tabLst>
                <a:tab pos="697865" algn="l"/>
              </a:tabLst>
            </a:pPr>
            <a:endParaRPr sz="1200">
              <a:latin typeface="Times New Roman" panose="02020603050405020304"/>
              <a:cs typeface="Times New Roman" panose="02020603050405020304"/>
            </a:endParaRPr>
          </a:p>
          <a:p>
            <a:pPr marL="353695" indent="-227330">
              <a:lnSpc>
                <a:spcPct val="100000"/>
              </a:lnSpc>
              <a:spcBef>
                <a:spcPts val="1300"/>
              </a:spcBef>
              <a:buSzPct val="109000"/>
              <a:buAutoNum type="alphaUcPeriod" startAt="2"/>
              <a:tabLst>
                <a:tab pos="353695" algn="l"/>
              </a:tabLst>
            </a:pPr>
            <a:r>
              <a:rPr sz="1100" b="1" u="sng" dirty="0">
                <a:uFill>
                  <a:solidFill>
                    <a:srgbClr val="000000"/>
                  </a:solidFill>
                </a:uFill>
                <a:latin typeface="Times New Roman" panose="02020603050405020304"/>
                <a:cs typeface="Times New Roman" panose="02020603050405020304"/>
              </a:rPr>
              <a:t>Merit</a:t>
            </a:r>
            <a:r>
              <a:rPr sz="1100" b="1" u="sng" spc="-30" dirty="0">
                <a:uFill>
                  <a:solidFill>
                    <a:srgbClr val="000000"/>
                  </a:solidFill>
                </a:uFill>
                <a:latin typeface="Times New Roman" panose="02020603050405020304"/>
                <a:cs typeface="Times New Roman" panose="02020603050405020304"/>
              </a:rPr>
              <a:t> </a:t>
            </a:r>
            <a:r>
              <a:rPr sz="1100" b="1" u="sng" spc="-10" dirty="0">
                <a:uFill>
                  <a:solidFill>
                    <a:srgbClr val="000000"/>
                  </a:solidFill>
                </a:uFill>
                <a:latin typeface="Times New Roman" panose="02020603050405020304"/>
                <a:cs typeface="Times New Roman" panose="02020603050405020304"/>
              </a:rPr>
              <a:t>Weightage</a:t>
            </a:r>
            <a:endParaRPr sz="1100" b="1" u="sng" spc="-10" dirty="0">
              <a:uFill>
                <a:solidFill>
                  <a:srgbClr val="000000"/>
                </a:solidFill>
              </a:uFill>
              <a:latin typeface="Times New Roman" panose="02020603050405020304"/>
              <a:cs typeface="Times New Roman" panose="02020603050405020304"/>
            </a:endParaRPr>
          </a:p>
          <a:p>
            <a:pPr marL="126365" indent="0">
              <a:lnSpc>
                <a:spcPct val="100000"/>
              </a:lnSpc>
              <a:spcBef>
                <a:spcPts val="1300"/>
              </a:spcBef>
              <a:buSzPct val="109000"/>
              <a:buNone/>
              <a:tabLst>
                <a:tab pos="353695" algn="l"/>
              </a:tabLst>
            </a:pPr>
            <a:r>
              <a:rPr lang="en-US" altLang="" sz="1100" b="1" u="none" dirty="0">
                <a:latin typeface="Times New Roman" panose="02020603050405020304"/>
                <a:cs typeface="Times New Roman" panose="02020603050405020304"/>
              </a:rPr>
              <a:t>                  </a:t>
            </a:r>
            <a:r>
              <a:rPr sz="1100" b="1" u="sng" dirty="0">
                <a:latin typeface="Times New Roman" panose="02020603050405020304"/>
                <a:cs typeface="Times New Roman" panose="02020603050405020304"/>
              </a:rPr>
              <a:t>For</a:t>
            </a:r>
            <a:r>
              <a:rPr sz="1100" b="1" u="sng" spc="-20" dirty="0">
                <a:latin typeface="Times New Roman" panose="02020603050405020304"/>
                <a:cs typeface="Times New Roman" panose="02020603050405020304"/>
              </a:rPr>
              <a:t> </a:t>
            </a:r>
            <a:r>
              <a:rPr sz="1100" b="1" u="sng" dirty="0">
                <a:latin typeface="Times New Roman" panose="02020603050405020304"/>
                <a:cs typeface="Times New Roman" panose="02020603050405020304"/>
              </a:rPr>
              <a:t>BSN</a:t>
            </a:r>
            <a:r>
              <a:rPr sz="1100" b="1" u="sng" spc="-20" dirty="0">
                <a:latin typeface="Times New Roman" panose="02020603050405020304"/>
                <a:cs typeface="Times New Roman" panose="02020603050405020304"/>
              </a:rPr>
              <a:t> </a:t>
            </a:r>
            <a:r>
              <a:rPr sz="1100" b="1" u="sng" spc="-10" dirty="0">
                <a:latin typeface="Times New Roman" panose="02020603050405020304"/>
                <a:cs typeface="Times New Roman" panose="02020603050405020304"/>
              </a:rPr>
              <a:t>Program</a:t>
            </a:r>
            <a:endParaRPr sz="1100" u="sng">
              <a:latin typeface="Times New Roman" panose="02020603050405020304"/>
              <a:cs typeface="Times New Roman" panose="02020603050405020304"/>
            </a:endParaRPr>
          </a:p>
        </p:txBody>
      </p:sp>
      <p:graphicFrame>
        <p:nvGraphicFramePr>
          <p:cNvPr id="3" name="object 3"/>
          <p:cNvGraphicFramePr>
            <a:graphicFrameLocks noGrp="1"/>
          </p:cNvGraphicFramePr>
          <p:nvPr>
            <p:custDataLst>
              <p:tags r:id="rId1"/>
            </p:custDataLst>
          </p:nvPr>
        </p:nvGraphicFramePr>
        <p:xfrm>
          <a:off x="1625600" y="7404100"/>
          <a:ext cx="1676400" cy="541655"/>
        </p:xfrm>
        <a:graphic>
          <a:graphicData uri="http://schemas.openxmlformats.org/drawingml/2006/table">
            <a:tbl>
              <a:tblPr firstRow="1" bandRow="1">
                <a:tableStyleId>{2D5ABB26-0587-4C30-8999-92F81FD0307C}</a:tableStyleId>
              </a:tblPr>
              <a:tblGrid>
                <a:gridCol w="1328420"/>
                <a:gridCol w="347980"/>
              </a:tblGrid>
              <a:tr h="187325">
                <a:tc>
                  <a:txBody>
                    <a:bodyPr/>
                    <a:lstStyle/>
                    <a:p>
                      <a:pPr marL="31750">
                        <a:lnSpc>
                          <a:spcPts val="1310"/>
                        </a:lnSpc>
                      </a:pPr>
                      <a:r>
                        <a:rPr lang="en-US" sz="1200" dirty="0">
                          <a:latin typeface="Times New Roman" panose="02020603050405020304"/>
                          <a:cs typeface="Times New Roman" panose="02020603050405020304"/>
                        </a:rPr>
                        <a:t>F</a:t>
                      </a:r>
                      <a:r>
                        <a:rPr sz="1200" dirty="0">
                          <a:latin typeface="Times New Roman" panose="02020603050405020304"/>
                          <a:cs typeface="Times New Roman" panose="02020603050405020304"/>
                        </a:rPr>
                        <a:t>SC</a:t>
                      </a:r>
                      <a:r>
                        <a:rPr sz="1200" spc="-15" dirty="0">
                          <a:latin typeface="Times New Roman" panose="02020603050405020304"/>
                          <a:cs typeface="Times New Roman" panose="02020603050405020304"/>
                        </a:rPr>
                        <a:t> </a:t>
                      </a:r>
                      <a:r>
                        <a:rPr sz="1200" dirty="0">
                          <a:latin typeface="Times New Roman" panose="02020603050405020304"/>
                          <a:cs typeface="Times New Roman" panose="02020603050405020304"/>
                        </a:rPr>
                        <a:t>or</a:t>
                      </a:r>
                      <a:r>
                        <a:rPr sz="1200" spc="-15" dirty="0">
                          <a:latin typeface="Times New Roman" panose="02020603050405020304"/>
                          <a:cs typeface="Times New Roman" panose="02020603050405020304"/>
                        </a:rPr>
                        <a:t> </a:t>
                      </a:r>
                      <a:r>
                        <a:rPr sz="1200" spc="-10" dirty="0">
                          <a:latin typeface="Times New Roman" panose="02020603050405020304"/>
                          <a:cs typeface="Times New Roman" panose="02020603050405020304"/>
                        </a:rPr>
                        <a:t>equivalent:</a:t>
                      </a:r>
                      <a:endParaRPr sz="1200">
                        <a:latin typeface="Times New Roman" panose="02020603050405020304"/>
                        <a:cs typeface="Times New Roman" panose="02020603050405020304"/>
                      </a:endParaRPr>
                    </a:p>
                  </a:txBody>
                  <a:tcPr marL="0" marR="0" marT="0" marB="0"/>
                </a:tc>
                <a:tc>
                  <a:txBody>
                    <a:bodyPr/>
                    <a:lstStyle/>
                    <a:p>
                      <a:pPr marL="5080" algn="ctr">
                        <a:lnSpc>
                          <a:spcPts val="1310"/>
                        </a:lnSpc>
                      </a:pPr>
                      <a:r>
                        <a:rPr sz="1200" spc="-25" dirty="0">
                          <a:latin typeface="Times New Roman" panose="02020603050405020304"/>
                          <a:cs typeface="Times New Roman" panose="02020603050405020304"/>
                        </a:rPr>
                        <a:t>50%</a:t>
                      </a:r>
                      <a:endParaRPr sz="1200">
                        <a:latin typeface="Times New Roman" panose="02020603050405020304"/>
                        <a:cs typeface="Times New Roman" panose="02020603050405020304"/>
                      </a:endParaRPr>
                    </a:p>
                  </a:txBody>
                  <a:tcPr marL="0" marR="0" marT="0" marB="0"/>
                </a:tc>
              </a:tr>
              <a:tr h="182245">
                <a:tc>
                  <a:txBody>
                    <a:bodyPr/>
                    <a:lstStyle/>
                    <a:p>
                      <a:pPr marL="31750">
                        <a:lnSpc>
                          <a:spcPts val="1435"/>
                        </a:lnSpc>
                      </a:pPr>
                      <a:r>
                        <a:rPr sz="1200" spc="-10" dirty="0">
                          <a:latin typeface="Times New Roman" panose="02020603050405020304"/>
                          <a:cs typeface="Times New Roman" panose="02020603050405020304"/>
                        </a:rPr>
                        <a:t>KMU-</a:t>
                      </a:r>
                      <a:r>
                        <a:rPr sz="1200" spc="-20" dirty="0">
                          <a:latin typeface="Times New Roman" panose="02020603050405020304"/>
                          <a:cs typeface="Times New Roman" panose="02020603050405020304"/>
                        </a:rPr>
                        <a:t>CAT:</a:t>
                      </a:r>
                      <a:endParaRPr sz="1200">
                        <a:latin typeface="Times New Roman" panose="02020603050405020304"/>
                        <a:cs typeface="Times New Roman" panose="02020603050405020304"/>
                      </a:endParaRPr>
                    </a:p>
                  </a:txBody>
                  <a:tcPr marL="0" marR="0" marT="0" marB="0"/>
                </a:tc>
                <a:tc>
                  <a:txBody>
                    <a:bodyPr/>
                    <a:lstStyle/>
                    <a:p>
                      <a:pPr marL="5080" algn="ctr">
                        <a:lnSpc>
                          <a:spcPts val="1435"/>
                        </a:lnSpc>
                      </a:pPr>
                      <a:r>
                        <a:rPr sz="1200" spc="-25" dirty="0">
                          <a:latin typeface="Times New Roman" panose="02020603050405020304"/>
                          <a:cs typeface="Times New Roman" panose="02020603050405020304"/>
                        </a:rPr>
                        <a:t>40%</a:t>
                      </a:r>
                      <a:endParaRPr sz="1200">
                        <a:latin typeface="Times New Roman" panose="02020603050405020304"/>
                        <a:cs typeface="Times New Roman" panose="02020603050405020304"/>
                      </a:endParaRPr>
                    </a:p>
                  </a:txBody>
                  <a:tcPr marL="0" marR="0" marT="0" marB="0"/>
                </a:tc>
              </a:tr>
              <a:tr h="172085">
                <a:tc>
                  <a:txBody>
                    <a:bodyPr/>
                    <a:lstStyle/>
                    <a:p>
                      <a:pPr marL="31750">
                        <a:lnSpc>
                          <a:spcPts val="1355"/>
                        </a:lnSpc>
                      </a:pPr>
                      <a:r>
                        <a:rPr sz="1200" spc="-10" dirty="0">
                          <a:latin typeface="Times New Roman" panose="02020603050405020304"/>
                          <a:cs typeface="Times New Roman" panose="02020603050405020304"/>
                        </a:rPr>
                        <a:t>Interview:</a:t>
                      </a:r>
                      <a:endParaRPr sz="1200">
                        <a:latin typeface="Times New Roman" panose="02020603050405020304"/>
                        <a:cs typeface="Times New Roman" panose="02020603050405020304"/>
                      </a:endParaRPr>
                    </a:p>
                  </a:txBody>
                  <a:tcPr marL="0" marR="0" marT="0" marB="0"/>
                </a:tc>
                <a:tc>
                  <a:txBody>
                    <a:bodyPr/>
                    <a:lstStyle/>
                    <a:p>
                      <a:pPr marL="5080" algn="ctr">
                        <a:lnSpc>
                          <a:spcPts val="1355"/>
                        </a:lnSpc>
                      </a:pPr>
                      <a:r>
                        <a:rPr sz="1200" spc="-25" dirty="0">
                          <a:latin typeface="Times New Roman" panose="02020603050405020304"/>
                          <a:cs typeface="Times New Roman" panose="02020603050405020304"/>
                        </a:rPr>
                        <a:t>10%</a:t>
                      </a:r>
                      <a:endParaRPr sz="1200">
                        <a:latin typeface="Times New Roman" panose="02020603050405020304"/>
                        <a:cs typeface="Times New Roman" panose="02020603050405020304"/>
                      </a:endParaRPr>
                    </a:p>
                  </a:txBody>
                  <a:tcPr marL="0" marR="0" marT="0" marB="0"/>
                </a:tc>
              </a:tr>
            </a:tbl>
          </a:graphicData>
        </a:graphic>
      </p:graphicFrame>
      <p:sp>
        <p:nvSpPr>
          <p:cNvPr id="4" name="object 4"/>
          <p:cNvSpPr txBox="1"/>
          <p:nvPr/>
        </p:nvSpPr>
        <p:spPr>
          <a:xfrm>
            <a:off x="883285" y="7632700"/>
            <a:ext cx="5332095" cy="2743200"/>
          </a:xfrm>
          <a:prstGeom prst="rect">
            <a:avLst/>
          </a:prstGeom>
        </p:spPr>
        <p:txBody>
          <a:bodyPr vert="horz" wrap="square" lIns="0" tIns="106680" rIns="0" bIns="0" rtlCol="0">
            <a:noAutofit/>
          </a:bodyPr>
          <a:lstStyle/>
          <a:p>
            <a:pPr marL="749935">
              <a:lnSpc>
                <a:spcPct val="100000"/>
              </a:lnSpc>
              <a:spcBef>
                <a:spcPts val="840"/>
              </a:spcBef>
            </a:pPr>
            <a:endParaRPr sz="1200" b="1" u="sng" dirty="0">
              <a:latin typeface="Times New Roman" panose="02020603050405020304"/>
              <a:cs typeface="Times New Roman" panose="02020603050405020304"/>
            </a:endParaRPr>
          </a:p>
          <a:p>
            <a:pPr marL="749935">
              <a:lnSpc>
                <a:spcPct val="100000"/>
              </a:lnSpc>
              <a:spcBef>
                <a:spcPts val="840"/>
              </a:spcBef>
            </a:pPr>
            <a:r>
              <a:rPr sz="1200" b="1" u="sng" dirty="0">
                <a:latin typeface="Times New Roman" panose="02020603050405020304"/>
                <a:cs typeface="Times New Roman" panose="02020603050405020304"/>
              </a:rPr>
              <a:t>For</a:t>
            </a:r>
            <a:r>
              <a:rPr sz="1200" b="1" u="sng" spc="-20" dirty="0">
                <a:latin typeface="Times New Roman" panose="02020603050405020304"/>
                <a:cs typeface="Times New Roman" panose="02020603050405020304"/>
              </a:rPr>
              <a:t> </a:t>
            </a:r>
            <a:r>
              <a:rPr sz="1200" b="1" u="sng" dirty="0">
                <a:latin typeface="Times New Roman" panose="02020603050405020304"/>
                <a:cs typeface="Times New Roman" panose="02020603050405020304"/>
              </a:rPr>
              <a:t>Post</a:t>
            </a:r>
            <a:r>
              <a:rPr sz="1200" b="1" u="sng" spc="-15" dirty="0">
                <a:latin typeface="Times New Roman" panose="02020603050405020304"/>
                <a:cs typeface="Times New Roman" panose="02020603050405020304"/>
              </a:rPr>
              <a:t> </a:t>
            </a:r>
            <a:r>
              <a:rPr sz="1200" b="1" u="sng" dirty="0">
                <a:latin typeface="Times New Roman" panose="02020603050405020304"/>
                <a:cs typeface="Times New Roman" panose="02020603050405020304"/>
              </a:rPr>
              <a:t>RN</a:t>
            </a:r>
            <a:r>
              <a:rPr sz="1200" b="1" u="sng" spc="-10" dirty="0">
                <a:latin typeface="Times New Roman" panose="02020603050405020304"/>
                <a:cs typeface="Times New Roman" panose="02020603050405020304"/>
              </a:rPr>
              <a:t> </a:t>
            </a:r>
            <a:r>
              <a:rPr sz="1200" b="1" u="sng" dirty="0">
                <a:latin typeface="Times New Roman" panose="02020603050405020304"/>
                <a:cs typeface="Times New Roman" panose="02020603050405020304"/>
              </a:rPr>
              <a:t>BScN</a:t>
            </a:r>
            <a:r>
              <a:rPr sz="1200" b="1" u="sng" spc="-15" dirty="0">
                <a:latin typeface="Times New Roman" panose="02020603050405020304"/>
                <a:cs typeface="Times New Roman" panose="02020603050405020304"/>
              </a:rPr>
              <a:t> </a:t>
            </a:r>
            <a:r>
              <a:rPr sz="1200" b="1" u="sng" spc="-10" dirty="0">
                <a:latin typeface="Times New Roman" panose="02020603050405020304"/>
                <a:cs typeface="Times New Roman" panose="02020603050405020304"/>
              </a:rPr>
              <a:t>Program</a:t>
            </a:r>
            <a:endParaRPr sz="1200" u="sng">
              <a:latin typeface="Times New Roman" panose="02020603050405020304"/>
              <a:cs typeface="Times New Roman" panose="02020603050405020304"/>
            </a:endParaRPr>
          </a:p>
          <a:p>
            <a:pPr lvl="1">
              <a:lnSpc>
                <a:spcPct val="150000"/>
              </a:lnSpc>
              <a:spcBef>
                <a:spcPts val="625"/>
              </a:spcBef>
              <a:tabLst>
                <a:tab pos="697865" algn="l"/>
              </a:tabLst>
            </a:pPr>
            <a:r>
              <a:rPr lang="en-US" altLang="en-US" sz="1200" dirty="0">
                <a:latin typeface="Times New Roman" panose="02020603050405020304"/>
                <a:cs typeface="Times New Roman" panose="02020603050405020304"/>
              </a:rPr>
              <a:t>                   </a:t>
            </a:r>
            <a:r>
              <a:rPr sz="1200" dirty="0">
                <a:latin typeface="Times New Roman" panose="02020603050405020304"/>
                <a:cs typeface="Times New Roman" panose="02020603050405020304"/>
                <a:sym typeface="+mn-ea"/>
              </a:rPr>
              <a:t>3</a:t>
            </a:r>
            <a:r>
              <a:rPr sz="1200" spc="-25" dirty="0">
                <a:latin typeface="Times New Roman" panose="02020603050405020304"/>
                <a:cs typeface="Times New Roman" panose="02020603050405020304"/>
                <a:sym typeface="+mn-ea"/>
              </a:rPr>
              <a:t> </a:t>
            </a:r>
            <a:r>
              <a:rPr sz="1200" dirty="0">
                <a:latin typeface="Times New Roman" panose="02020603050405020304"/>
                <a:cs typeface="Times New Roman" panose="02020603050405020304"/>
                <a:sym typeface="+mn-ea"/>
              </a:rPr>
              <a:t>years</a:t>
            </a:r>
            <a:r>
              <a:rPr sz="1200" spc="-25" dirty="0">
                <a:latin typeface="Times New Roman" panose="02020603050405020304"/>
                <a:cs typeface="Times New Roman" panose="02020603050405020304"/>
                <a:sym typeface="+mn-ea"/>
              </a:rPr>
              <a:t> </a:t>
            </a:r>
            <a:r>
              <a:rPr sz="1200" dirty="0">
                <a:latin typeface="Times New Roman" panose="02020603050405020304"/>
                <a:cs typeface="Times New Roman" panose="02020603050405020304"/>
                <a:sym typeface="+mn-ea"/>
              </a:rPr>
              <a:t>Diploma</a:t>
            </a:r>
            <a:r>
              <a:rPr sz="1200" spc="-25" dirty="0">
                <a:latin typeface="Times New Roman" panose="02020603050405020304"/>
                <a:cs typeface="Times New Roman" panose="02020603050405020304"/>
                <a:sym typeface="+mn-ea"/>
              </a:rPr>
              <a:t> </a:t>
            </a:r>
            <a:r>
              <a:rPr sz="1200" dirty="0">
                <a:latin typeface="Times New Roman" panose="02020603050405020304"/>
                <a:cs typeface="Times New Roman" panose="02020603050405020304"/>
                <a:sym typeface="+mn-ea"/>
              </a:rPr>
              <a:t>in</a:t>
            </a:r>
            <a:r>
              <a:rPr sz="1200" spc="-20" dirty="0">
                <a:latin typeface="Times New Roman" panose="02020603050405020304"/>
                <a:cs typeface="Times New Roman" panose="02020603050405020304"/>
                <a:sym typeface="+mn-ea"/>
              </a:rPr>
              <a:t> </a:t>
            </a:r>
            <a:r>
              <a:rPr sz="1200" dirty="0">
                <a:latin typeface="Times New Roman" panose="02020603050405020304"/>
                <a:cs typeface="Times New Roman" panose="02020603050405020304"/>
                <a:sym typeface="+mn-ea"/>
              </a:rPr>
              <a:t>Nursing</a:t>
            </a:r>
            <a:r>
              <a:rPr sz="1200" spc="-20" dirty="0">
                <a:latin typeface="Times New Roman" panose="02020603050405020304"/>
                <a:cs typeface="Times New Roman" panose="02020603050405020304"/>
                <a:sym typeface="+mn-ea"/>
              </a:rPr>
              <a:t> (RN)</a:t>
            </a:r>
            <a:endParaRPr sz="1200">
              <a:latin typeface="Times New Roman" panose="02020603050405020304"/>
              <a:cs typeface="Times New Roman" panose="02020603050405020304"/>
            </a:endParaRPr>
          </a:p>
          <a:p>
            <a:pPr lvl="1">
              <a:lnSpc>
                <a:spcPct val="150000"/>
              </a:lnSpc>
              <a:spcBef>
                <a:spcPts val="25"/>
              </a:spcBef>
              <a:tabLst>
                <a:tab pos="697865" algn="l"/>
              </a:tabLst>
            </a:pPr>
            <a:r>
              <a:rPr lang="en-US" altLang="en-US" sz="1200" spc="-10" dirty="0">
                <a:latin typeface="Times New Roman" panose="02020603050405020304"/>
                <a:cs typeface="Times New Roman" panose="02020603050405020304"/>
                <a:sym typeface="+mn-ea"/>
              </a:rPr>
              <a:t>                   </a:t>
            </a:r>
            <a:r>
              <a:rPr sz="1200" spc="-10" dirty="0">
                <a:latin typeface="Times New Roman" panose="02020603050405020304"/>
                <a:cs typeface="Times New Roman" panose="02020603050405020304"/>
                <a:sym typeface="+mn-ea"/>
              </a:rPr>
              <a:t>1-</a:t>
            </a:r>
            <a:r>
              <a:rPr sz="1200" dirty="0">
                <a:latin typeface="Times New Roman" panose="02020603050405020304"/>
                <a:cs typeface="Times New Roman" panose="02020603050405020304"/>
                <a:sym typeface="+mn-ea"/>
              </a:rPr>
              <a:t>year</a:t>
            </a:r>
            <a:r>
              <a:rPr sz="1200" spc="-20" dirty="0">
                <a:latin typeface="Times New Roman" panose="02020603050405020304"/>
                <a:cs typeface="Times New Roman" panose="02020603050405020304"/>
                <a:sym typeface="+mn-ea"/>
              </a:rPr>
              <a:t> </a:t>
            </a:r>
            <a:r>
              <a:rPr sz="1200" dirty="0">
                <a:latin typeface="Times New Roman" panose="02020603050405020304"/>
                <a:cs typeface="Times New Roman" panose="02020603050405020304"/>
                <a:sym typeface="+mn-ea"/>
              </a:rPr>
              <a:t>Diploma</a:t>
            </a:r>
            <a:r>
              <a:rPr sz="1200" spc="-30" dirty="0">
                <a:latin typeface="Times New Roman" panose="02020603050405020304"/>
                <a:cs typeface="Times New Roman" panose="02020603050405020304"/>
                <a:sym typeface="+mn-ea"/>
              </a:rPr>
              <a:t> </a:t>
            </a:r>
            <a:r>
              <a:rPr sz="1200" dirty="0">
                <a:latin typeface="Times New Roman" panose="02020603050405020304"/>
                <a:cs typeface="Times New Roman" panose="02020603050405020304"/>
                <a:sym typeface="+mn-ea"/>
              </a:rPr>
              <a:t>in</a:t>
            </a:r>
            <a:r>
              <a:rPr sz="1200" spc="-20" dirty="0">
                <a:latin typeface="Times New Roman" panose="02020603050405020304"/>
                <a:cs typeface="Times New Roman" panose="02020603050405020304"/>
                <a:sym typeface="+mn-ea"/>
              </a:rPr>
              <a:t> </a:t>
            </a:r>
            <a:r>
              <a:rPr sz="1200" dirty="0">
                <a:latin typeface="Times New Roman" panose="02020603050405020304"/>
                <a:cs typeface="Times New Roman" panose="02020603050405020304"/>
                <a:sym typeface="+mn-ea"/>
              </a:rPr>
              <a:t>Midwifery</a:t>
            </a:r>
            <a:r>
              <a:rPr sz="1200" spc="-25" dirty="0">
                <a:latin typeface="Times New Roman" panose="02020603050405020304"/>
                <a:cs typeface="Times New Roman" panose="02020603050405020304"/>
                <a:sym typeface="+mn-ea"/>
              </a:rPr>
              <a:t> </a:t>
            </a:r>
            <a:r>
              <a:rPr sz="1200" dirty="0">
                <a:latin typeface="Times New Roman" panose="02020603050405020304"/>
                <a:cs typeface="Times New Roman" panose="02020603050405020304"/>
                <a:sym typeface="+mn-ea"/>
              </a:rPr>
              <a:t>/</a:t>
            </a:r>
            <a:r>
              <a:rPr sz="1200" spc="-15" dirty="0">
                <a:latin typeface="Times New Roman" panose="02020603050405020304"/>
                <a:cs typeface="Times New Roman" panose="02020603050405020304"/>
                <a:sym typeface="+mn-ea"/>
              </a:rPr>
              <a:t> </a:t>
            </a:r>
            <a:r>
              <a:rPr sz="1200" dirty="0">
                <a:latin typeface="Times New Roman" panose="02020603050405020304"/>
                <a:cs typeface="Times New Roman" panose="02020603050405020304"/>
                <a:sym typeface="+mn-ea"/>
              </a:rPr>
              <a:t>any</a:t>
            </a:r>
            <a:r>
              <a:rPr sz="1200" spc="-25" dirty="0">
                <a:latin typeface="Times New Roman" panose="02020603050405020304"/>
                <a:cs typeface="Times New Roman" panose="02020603050405020304"/>
                <a:sym typeface="+mn-ea"/>
              </a:rPr>
              <a:t> </a:t>
            </a:r>
            <a:r>
              <a:rPr sz="1200" spc="-10" dirty="0">
                <a:latin typeface="Times New Roman" panose="02020603050405020304"/>
                <a:cs typeface="Times New Roman" panose="02020603050405020304"/>
                <a:sym typeface="+mn-ea"/>
              </a:rPr>
              <a:t>post-</a:t>
            </a:r>
            <a:r>
              <a:rPr sz="1200" dirty="0">
                <a:latin typeface="Times New Roman" panose="02020603050405020304"/>
                <a:cs typeface="Times New Roman" panose="02020603050405020304"/>
                <a:sym typeface="+mn-ea"/>
              </a:rPr>
              <a:t>basic</a:t>
            </a:r>
            <a:r>
              <a:rPr sz="1200" spc="-25" dirty="0">
                <a:latin typeface="Times New Roman" panose="02020603050405020304"/>
                <a:cs typeface="Times New Roman" panose="02020603050405020304"/>
                <a:sym typeface="+mn-ea"/>
              </a:rPr>
              <a:t> </a:t>
            </a:r>
            <a:r>
              <a:rPr sz="1200" spc="-10" dirty="0">
                <a:latin typeface="Times New Roman" panose="02020603050405020304"/>
                <a:cs typeface="Times New Roman" panose="02020603050405020304"/>
                <a:sym typeface="+mn-ea"/>
              </a:rPr>
              <a:t>specialty</a:t>
            </a:r>
            <a:endParaRPr sz="1200">
              <a:latin typeface="Times New Roman" panose="02020603050405020304"/>
              <a:cs typeface="Times New Roman" panose="02020603050405020304"/>
            </a:endParaRPr>
          </a:p>
          <a:p>
            <a:pPr lvl="1">
              <a:lnSpc>
                <a:spcPct val="150000"/>
              </a:lnSpc>
              <a:spcBef>
                <a:spcPts val="25"/>
              </a:spcBef>
              <a:tabLst>
                <a:tab pos="697865" algn="l"/>
              </a:tabLst>
            </a:pPr>
            <a:r>
              <a:rPr lang="en-US" altLang="en-US" sz="1200" dirty="0">
                <a:latin typeface="Times New Roman" panose="02020603050405020304"/>
                <a:cs typeface="Times New Roman" panose="02020603050405020304"/>
                <a:sym typeface="+mn-ea"/>
              </a:rPr>
              <a:t>                   </a:t>
            </a:r>
            <a:r>
              <a:rPr sz="1200" dirty="0">
                <a:latin typeface="Times New Roman" panose="02020603050405020304"/>
                <a:cs typeface="Times New Roman" panose="02020603050405020304"/>
                <a:sym typeface="+mn-ea"/>
              </a:rPr>
              <a:t>Both</a:t>
            </a:r>
            <a:r>
              <a:rPr sz="1200" spc="-40" dirty="0">
                <a:latin typeface="Times New Roman" panose="02020603050405020304"/>
                <a:cs typeface="Times New Roman" panose="02020603050405020304"/>
                <a:sym typeface="+mn-ea"/>
              </a:rPr>
              <a:t> </a:t>
            </a:r>
            <a:r>
              <a:rPr sz="1200" dirty="0">
                <a:latin typeface="Times New Roman" panose="02020603050405020304"/>
                <a:cs typeface="Times New Roman" panose="02020603050405020304"/>
                <a:sym typeface="+mn-ea"/>
              </a:rPr>
              <a:t>male</a:t>
            </a:r>
            <a:r>
              <a:rPr sz="1200" spc="-25" dirty="0">
                <a:latin typeface="Times New Roman" panose="02020603050405020304"/>
                <a:cs typeface="Times New Roman" panose="02020603050405020304"/>
                <a:sym typeface="+mn-ea"/>
              </a:rPr>
              <a:t> </a:t>
            </a:r>
            <a:r>
              <a:rPr sz="1200" dirty="0">
                <a:latin typeface="Times New Roman" panose="02020603050405020304"/>
                <a:cs typeface="Times New Roman" panose="02020603050405020304"/>
                <a:sym typeface="+mn-ea"/>
              </a:rPr>
              <a:t>and</a:t>
            </a:r>
            <a:r>
              <a:rPr sz="1200" spc="-30" dirty="0">
                <a:latin typeface="Times New Roman" panose="02020603050405020304"/>
                <a:cs typeface="Times New Roman" panose="02020603050405020304"/>
                <a:sym typeface="+mn-ea"/>
              </a:rPr>
              <a:t> </a:t>
            </a:r>
            <a:r>
              <a:rPr sz="1200" spc="-10" dirty="0">
                <a:latin typeface="Times New Roman" panose="02020603050405020304"/>
                <a:cs typeface="Times New Roman" panose="02020603050405020304"/>
                <a:sym typeface="+mn-ea"/>
              </a:rPr>
              <a:t>female</a:t>
            </a:r>
            <a:endParaRPr sz="1200">
              <a:latin typeface="Times New Roman" panose="02020603050405020304"/>
              <a:cs typeface="Times New Roman" panose="02020603050405020304"/>
            </a:endParaRPr>
          </a:p>
          <a:p>
            <a:pPr lvl="1">
              <a:lnSpc>
                <a:spcPct val="150000"/>
              </a:lnSpc>
              <a:spcBef>
                <a:spcPts val="20"/>
              </a:spcBef>
              <a:tabLst>
                <a:tab pos="697865" algn="l"/>
              </a:tabLst>
            </a:pPr>
            <a:r>
              <a:rPr lang="en-US" altLang="en-US" sz="1200" dirty="0">
                <a:latin typeface="Times New Roman" panose="02020603050405020304"/>
                <a:cs typeface="Times New Roman" panose="02020603050405020304"/>
                <a:sym typeface="+mn-ea"/>
              </a:rPr>
              <a:t>                   </a:t>
            </a:r>
            <a:r>
              <a:rPr sz="1200" dirty="0">
                <a:latin typeface="Times New Roman" panose="02020603050405020304"/>
                <a:cs typeface="Times New Roman" panose="02020603050405020304"/>
                <a:sym typeface="+mn-ea"/>
              </a:rPr>
              <a:t>Valid</a:t>
            </a:r>
            <a:r>
              <a:rPr sz="1200" spc="-30" dirty="0">
                <a:latin typeface="Times New Roman" panose="02020603050405020304"/>
                <a:cs typeface="Times New Roman" panose="02020603050405020304"/>
                <a:sym typeface="+mn-ea"/>
              </a:rPr>
              <a:t> </a:t>
            </a:r>
            <a:r>
              <a:rPr sz="1200" dirty="0">
                <a:latin typeface="Times New Roman" panose="02020603050405020304"/>
                <a:cs typeface="Times New Roman" panose="02020603050405020304"/>
                <a:sym typeface="+mn-ea"/>
              </a:rPr>
              <a:t>PNC</a:t>
            </a:r>
            <a:r>
              <a:rPr sz="1200" spc="-25" dirty="0">
                <a:latin typeface="Times New Roman" panose="02020603050405020304"/>
                <a:cs typeface="Times New Roman" panose="02020603050405020304"/>
                <a:sym typeface="+mn-ea"/>
              </a:rPr>
              <a:t> </a:t>
            </a:r>
            <a:r>
              <a:rPr sz="1200" spc="-10" dirty="0">
                <a:latin typeface="Times New Roman" panose="02020603050405020304"/>
                <a:cs typeface="Times New Roman" panose="02020603050405020304"/>
                <a:sym typeface="+mn-ea"/>
              </a:rPr>
              <a:t>License</a:t>
            </a:r>
            <a:endParaRPr sz="1200" spc="-10" dirty="0">
              <a:latin typeface="Times New Roman" panose="02020603050405020304"/>
              <a:cs typeface="Times New Roman" panose="02020603050405020304"/>
              <a:sym typeface="+mn-ea"/>
            </a:endParaRPr>
          </a:p>
          <a:p>
            <a:pPr lvl="1">
              <a:lnSpc>
                <a:spcPct val="150000"/>
              </a:lnSpc>
              <a:spcBef>
                <a:spcPts val="20"/>
              </a:spcBef>
              <a:tabLst>
                <a:tab pos="697865" algn="l"/>
              </a:tabLst>
            </a:pPr>
            <a:endParaRPr sz="1200">
              <a:latin typeface="Times New Roman" panose="02020603050405020304"/>
              <a:cs typeface="Times New Roman" panose="02020603050405020304"/>
            </a:endParaRPr>
          </a:p>
          <a:p>
            <a:pPr lvl="0">
              <a:lnSpc>
                <a:spcPct val="100000"/>
              </a:lnSpc>
              <a:spcBef>
                <a:spcPts val="20"/>
              </a:spcBef>
              <a:tabLst>
                <a:tab pos="697865" algn="l"/>
              </a:tabLst>
            </a:pPr>
            <a:r>
              <a:rPr lang="en-US" altLang="" sz="1200" b="1" u="none" dirty="0">
                <a:latin typeface="Times New Roman" panose="02020603050405020304"/>
                <a:cs typeface="Times New Roman" panose="02020603050405020304"/>
                <a:sym typeface="+mn-ea"/>
              </a:rPr>
              <a:t>                   </a:t>
            </a:r>
            <a:r>
              <a:rPr sz="1200" b="1" u="sng" dirty="0">
                <a:latin typeface="Times New Roman" panose="02020603050405020304"/>
                <a:cs typeface="Times New Roman" panose="02020603050405020304"/>
                <a:sym typeface="+mn-ea"/>
              </a:rPr>
              <a:t>For</a:t>
            </a:r>
            <a:r>
              <a:rPr sz="1200" b="1" u="sng" spc="-20" dirty="0">
                <a:latin typeface="Times New Roman" panose="02020603050405020304"/>
                <a:cs typeface="Times New Roman" panose="02020603050405020304"/>
                <a:sym typeface="+mn-ea"/>
              </a:rPr>
              <a:t> </a:t>
            </a:r>
            <a:r>
              <a:rPr lang="en-US" altLang="en-US" sz="1200" b="1" u="sng" spc="-20" dirty="0">
                <a:latin typeface="Times New Roman" panose="02020603050405020304"/>
                <a:cs typeface="Times New Roman" panose="02020603050405020304"/>
                <a:sym typeface="+mn-ea"/>
              </a:rPr>
              <a:t>Pharmacy B</a:t>
            </a:r>
            <a:endParaRPr sz="1200" u="sng">
              <a:latin typeface="Times New Roman" panose="02020603050405020304"/>
              <a:cs typeface="Times New Roman" panose="02020603050405020304"/>
            </a:endParaRPr>
          </a:p>
          <a:p>
            <a:pPr lvl="1">
              <a:lnSpc>
                <a:spcPct val="150000"/>
              </a:lnSpc>
              <a:spcBef>
                <a:spcPts val="20"/>
              </a:spcBef>
              <a:tabLst>
                <a:tab pos="697865" algn="l"/>
              </a:tabLst>
            </a:pPr>
            <a:r>
              <a:rPr lang="en-US" altLang="en-US" sz="1200" spc="-35" dirty="0">
                <a:latin typeface="Times New Roman" panose="02020603050405020304"/>
                <a:cs typeface="Times New Roman" panose="02020603050405020304"/>
                <a:sym typeface="+mn-ea"/>
              </a:rPr>
              <a:t>                     SSC</a:t>
            </a:r>
            <a:r>
              <a:rPr sz="1200" spc="-35" dirty="0">
                <a:latin typeface="Times New Roman" panose="02020603050405020304"/>
                <a:cs typeface="Times New Roman" panose="02020603050405020304"/>
                <a:sym typeface="+mn-ea"/>
              </a:rPr>
              <a:t> </a:t>
            </a:r>
            <a:r>
              <a:rPr sz="1200" dirty="0">
                <a:latin typeface="Times New Roman" panose="02020603050405020304"/>
                <a:cs typeface="Times New Roman" panose="02020603050405020304"/>
                <a:sym typeface="+mn-ea"/>
              </a:rPr>
              <a:t>or</a:t>
            </a:r>
            <a:r>
              <a:rPr sz="1200" spc="-20" dirty="0">
                <a:latin typeface="Times New Roman" panose="02020603050405020304"/>
                <a:cs typeface="Times New Roman" panose="02020603050405020304"/>
                <a:sym typeface="+mn-ea"/>
              </a:rPr>
              <a:t> </a:t>
            </a:r>
            <a:r>
              <a:rPr sz="1200" dirty="0">
                <a:latin typeface="Times New Roman" panose="02020603050405020304"/>
                <a:cs typeface="Times New Roman" panose="02020603050405020304"/>
                <a:sym typeface="+mn-ea"/>
              </a:rPr>
              <a:t>equivalent</a:t>
            </a:r>
            <a:r>
              <a:rPr sz="1200" spc="-20" dirty="0">
                <a:latin typeface="Times New Roman" panose="02020603050405020304"/>
                <a:cs typeface="Times New Roman" panose="02020603050405020304"/>
                <a:sym typeface="+mn-ea"/>
              </a:rPr>
              <a:t> </a:t>
            </a:r>
            <a:r>
              <a:rPr sz="1200" dirty="0">
                <a:latin typeface="Times New Roman" panose="02020603050405020304"/>
                <a:cs typeface="Times New Roman" panose="02020603050405020304"/>
                <a:sym typeface="+mn-ea"/>
              </a:rPr>
              <a:t>with</a:t>
            </a:r>
            <a:r>
              <a:rPr sz="1200" spc="-35" dirty="0">
                <a:latin typeface="Times New Roman" panose="02020603050405020304"/>
                <a:cs typeface="Times New Roman" panose="02020603050405020304"/>
                <a:sym typeface="+mn-ea"/>
              </a:rPr>
              <a:t> </a:t>
            </a:r>
            <a:r>
              <a:rPr sz="1200" dirty="0">
                <a:latin typeface="Times New Roman" panose="02020603050405020304"/>
                <a:cs typeface="Times New Roman" panose="02020603050405020304"/>
                <a:sym typeface="+mn-ea"/>
              </a:rPr>
              <a:t>minimum</a:t>
            </a:r>
            <a:r>
              <a:rPr sz="1200" spc="-30" dirty="0">
                <a:latin typeface="Times New Roman" panose="02020603050405020304"/>
                <a:cs typeface="Times New Roman" panose="02020603050405020304"/>
                <a:sym typeface="+mn-ea"/>
              </a:rPr>
              <a:t> </a:t>
            </a:r>
            <a:r>
              <a:rPr sz="1200" dirty="0">
                <a:latin typeface="Times New Roman" panose="02020603050405020304"/>
                <a:cs typeface="Times New Roman" panose="02020603050405020304"/>
                <a:sym typeface="+mn-ea"/>
              </a:rPr>
              <a:t>50%</a:t>
            </a:r>
            <a:r>
              <a:rPr sz="1200" spc="-30" dirty="0">
                <a:latin typeface="Times New Roman" panose="02020603050405020304"/>
                <a:cs typeface="Times New Roman" panose="02020603050405020304"/>
                <a:sym typeface="+mn-ea"/>
              </a:rPr>
              <a:t> </a:t>
            </a:r>
            <a:r>
              <a:rPr sz="1200" spc="-10" dirty="0">
                <a:latin typeface="Times New Roman" panose="02020603050405020304"/>
                <a:cs typeface="Times New Roman" panose="02020603050405020304"/>
                <a:sym typeface="+mn-ea"/>
              </a:rPr>
              <a:t>marks</a:t>
            </a:r>
            <a:r>
              <a:rPr lang="en-US" altLang="en-US" sz="1200" spc="-10" dirty="0">
                <a:latin typeface="Times New Roman" panose="02020603050405020304"/>
                <a:cs typeface="Times New Roman" panose="02020603050405020304"/>
                <a:sym typeface="+mn-ea"/>
              </a:rPr>
              <a:t>.</a:t>
            </a:r>
            <a:endParaRPr sz="1200" spc="-10" dirty="0">
              <a:latin typeface="Times New Roman" panose="02020603050405020304"/>
              <a:cs typeface="Times New Roman" panose="02020603050405020304"/>
              <a:sym typeface="+mn-ea"/>
            </a:endParaRPr>
          </a:p>
          <a:p>
            <a:pPr lvl="1">
              <a:lnSpc>
                <a:spcPct val="150000"/>
              </a:lnSpc>
              <a:spcBef>
                <a:spcPts val="20"/>
              </a:spcBef>
              <a:tabLst>
                <a:tab pos="697865" algn="l"/>
              </a:tabLst>
            </a:pPr>
            <a:r>
              <a:rPr lang="en-US" altLang="en-US" sz="1200" spc="-10" dirty="0">
                <a:latin typeface="Times New Roman" panose="02020603050405020304"/>
                <a:cs typeface="Times New Roman" panose="02020603050405020304"/>
                <a:sym typeface="+mn-ea"/>
              </a:rPr>
              <a:t>                   No age limit.</a:t>
            </a:r>
            <a:endParaRPr sz="1200" spc="-10" dirty="0">
              <a:latin typeface="Times New Roman" panose="02020603050405020304"/>
              <a:cs typeface="Times New Roman" panose="02020603050405020304"/>
            </a:endParaRPr>
          </a:p>
          <a:p>
            <a:pPr marL="470535">
              <a:lnSpc>
                <a:spcPct val="100000"/>
              </a:lnSpc>
              <a:spcBef>
                <a:spcPts val="745"/>
              </a:spcBef>
            </a:pPr>
            <a:endParaRPr sz="1200">
              <a:latin typeface="Times New Roman" panose="02020603050405020304"/>
              <a:cs typeface="Times New Roman" panose="02020603050405020304"/>
            </a:endParaRPr>
          </a:p>
          <a:p>
            <a:pPr marL="12700">
              <a:lnSpc>
                <a:spcPct val="100000"/>
              </a:lnSpc>
              <a:spcBef>
                <a:spcPts val="530"/>
              </a:spcBef>
            </a:pPr>
            <a:endParaRPr lang="en-US" altLang="en-US" sz="1200">
              <a:latin typeface="Times New Roman" panose="02020603050405020304"/>
              <a:cs typeface="Times New Roman" panose="02020603050405020304"/>
            </a:endParaRPr>
          </a:p>
        </p:txBody>
      </p:sp>
      <p:sp>
        <p:nvSpPr>
          <p:cNvPr id="5" name="Text Box 4"/>
          <p:cNvSpPr txBox="1"/>
          <p:nvPr/>
        </p:nvSpPr>
        <p:spPr>
          <a:xfrm>
            <a:off x="1322705" y="317500"/>
            <a:ext cx="5616575" cy="1057910"/>
          </a:xfrm>
          <a:prstGeom prst="rect">
            <a:avLst/>
          </a:prstGeom>
          <a:solidFill>
            <a:schemeClr val="bg1"/>
          </a:solidFill>
        </p:spPr>
        <p:style>
          <a:lnRef idx="0">
            <a:srgbClr val="FFFFFF"/>
          </a:lnRef>
          <a:fillRef idx="1">
            <a:schemeClr val="accent1"/>
          </a:fillRef>
          <a:effectRef idx="0">
            <a:srgbClr val="FFFFFF"/>
          </a:effectRef>
          <a:fontRef idx="minor">
            <a:schemeClr val="lt1"/>
          </a:fontRef>
        </p:style>
        <p:txBody>
          <a:bodyPr wrap="square" rtlCol="0">
            <a:noAutofit/>
          </a:bodyPr>
          <a:p>
            <a:pPr algn="ctr"/>
            <a:r>
              <a:rPr lang="en-US" b="1">
                <a:solidFill>
                  <a:schemeClr val="tx1"/>
                </a:solidFill>
                <a:latin typeface="Times New Roman" panose="02020603050405020304" charset="0"/>
                <a:cs typeface="Times New Roman" panose="02020603050405020304" charset="0"/>
              </a:rPr>
              <a:t>Global Health College of Nursing &amp; Allied Health Sciences Peshawar</a:t>
            </a:r>
            <a:endParaRPr lang="en-US" b="1">
              <a:solidFill>
                <a:schemeClr val="tx1"/>
              </a:solidFill>
              <a:latin typeface="Times New Roman" panose="02020603050405020304" charset="0"/>
              <a:cs typeface="Times New Roman" panose="02020603050405020304" charset="0"/>
            </a:endParaRPr>
          </a:p>
          <a:p>
            <a:pPr algn="ctr"/>
            <a:r>
              <a:rPr lang="en-US" altLang="en-US" sz="1200" b="1">
                <a:solidFill>
                  <a:schemeClr val="tx1"/>
                </a:solidFill>
                <a:latin typeface="Times New Roman" panose="02020603050405020304" charset="0"/>
                <a:cs typeface="Times New Roman" panose="02020603050405020304" charset="0"/>
              </a:rPr>
              <a:t>Add: Near Forest Department Opp: Govt Printing Press Shami Road Peshawar</a:t>
            </a:r>
            <a:endParaRPr lang="en-US" altLang="en-US" sz="1200" b="1">
              <a:solidFill>
                <a:schemeClr val="tx1"/>
              </a:solidFill>
              <a:latin typeface="Times New Roman" panose="02020603050405020304" charset="0"/>
              <a:cs typeface="Times New Roman" panose="02020603050405020304" charset="0"/>
            </a:endParaRPr>
          </a:p>
          <a:p>
            <a:pPr algn="ctr"/>
            <a:r>
              <a:rPr lang="en-US" altLang="en-US" sz="1200" b="1">
                <a:solidFill>
                  <a:schemeClr val="tx1"/>
                </a:solidFill>
                <a:latin typeface="Times New Roman" panose="02020603050405020304" charset="0"/>
                <a:cs typeface="Times New Roman" panose="02020603050405020304" charset="0"/>
              </a:rPr>
              <a:t>Phone: 091-5243171 / 0333-9138759 , Email: globalcollege73@gmail.com </a:t>
            </a:r>
            <a:endParaRPr lang="en-US" altLang="en-US" sz="1200" b="1">
              <a:solidFill>
                <a:schemeClr val="tx1"/>
              </a:solidFill>
              <a:latin typeface="Times New Roman" panose="02020603050405020304" charset="0"/>
              <a:cs typeface="Times New Roman" panose="02020603050405020304" charset="0"/>
            </a:endParaRPr>
          </a:p>
          <a:p>
            <a:pPr algn="ctr"/>
            <a:r>
              <a:rPr lang="en-US" altLang="en-US" sz="1200" b="1">
                <a:solidFill>
                  <a:schemeClr val="tx1"/>
                </a:solidFill>
                <a:latin typeface="Times New Roman" panose="02020603050405020304" charset="0"/>
                <a:cs typeface="Times New Roman" panose="02020603050405020304" charset="0"/>
              </a:rPr>
              <a:t> Website : www.ghcon.edu.pk</a:t>
            </a:r>
            <a:endParaRPr lang="en-US" altLang="en-US" sz="1200" b="1">
              <a:solidFill>
                <a:schemeClr val="tx1"/>
              </a:solidFill>
              <a:latin typeface="Times New Roman" panose="02020603050405020304" charset="0"/>
              <a:cs typeface="Times New Roman" panose="02020603050405020304" charset="0"/>
            </a:endParaRPr>
          </a:p>
        </p:txBody>
      </p:sp>
      <p:pic>
        <p:nvPicPr>
          <p:cNvPr id="221269067" name="Picture 1" descr="C:\Users\GHCN\Desktop\Screenshot_20240826-104117_Gallery.pngScreenshot_20240826-104117_Gallery"/>
          <p:cNvPicPr>
            <a:picLocks noChangeAspect="1"/>
          </p:cNvPicPr>
          <p:nvPr/>
        </p:nvPicPr>
        <p:blipFill>
          <a:blip r:embed="rId2"/>
          <a:srcRect l="394" r="394"/>
          <a:stretch>
            <a:fillRect/>
          </a:stretch>
        </p:blipFill>
        <p:spPr>
          <a:xfrm>
            <a:off x="349885" y="273685"/>
            <a:ext cx="972820" cy="944880"/>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1187450" y="1210945"/>
            <a:ext cx="5701665" cy="8672195"/>
          </a:xfrm>
          <a:prstGeom prst="rect">
            <a:avLst/>
          </a:prstGeom>
        </p:spPr>
        <p:txBody>
          <a:bodyPr vert="horz" wrap="square" lIns="0" tIns="12700" rIns="0" bIns="0" rtlCol="0">
            <a:noAutofit/>
          </a:bodyPr>
          <a:lstStyle/>
          <a:p>
            <a:pPr>
              <a:lnSpc>
                <a:spcPct val="100000"/>
              </a:lnSpc>
              <a:spcBef>
                <a:spcPts val="530"/>
              </a:spcBef>
            </a:pPr>
            <a:r>
              <a:rPr sz="1200" b="1" dirty="0">
                <a:latin typeface="Times New Roman" panose="02020603050405020304"/>
                <a:cs typeface="Times New Roman" panose="02020603050405020304"/>
                <a:sym typeface="+mn-ea"/>
              </a:rPr>
              <a:t>C.</a:t>
            </a:r>
            <a:r>
              <a:rPr sz="1200" b="1" spc="305" dirty="0">
                <a:latin typeface="Times New Roman" panose="02020603050405020304"/>
                <a:cs typeface="Times New Roman" panose="02020603050405020304"/>
                <a:sym typeface="+mn-ea"/>
              </a:rPr>
              <a:t> </a:t>
            </a:r>
            <a:r>
              <a:rPr sz="1200" b="1" u="heavy" dirty="0">
                <a:uFill>
                  <a:solidFill>
                    <a:srgbClr val="000000"/>
                  </a:solidFill>
                </a:uFill>
                <a:latin typeface="Times New Roman" panose="02020603050405020304"/>
                <a:cs typeface="Times New Roman" panose="02020603050405020304"/>
                <a:sym typeface="+mn-ea"/>
              </a:rPr>
              <a:t>Merit</a:t>
            </a:r>
            <a:r>
              <a:rPr sz="1200" b="1" u="heavy" spc="-35" dirty="0">
                <a:uFill>
                  <a:solidFill>
                    <a:srgbClr val="000000"/>
                  </a:solidFill>
                </a:uFill>
                <a:latin typeface="Times New Roman" panose="02020603050405020304"/>
                <a:cs typeface="Times New Roman" panose="02020603050405020304"/>
                <a:sym typeface="+mn-ea"/>
              </a:rPr>
              <a:t> </a:t>
            </a:r>
            <a:r>
              <a:rPr sz="1200" b="1" u="heavy" spc="-20" dirty="0">
                <a:uFill>
                  <a:solidFill>
                    <a:srgbClr val="000000"/>
                  </a:solidFill>
                </a:uFill>
                <a:latin typeface="Times New Roman" panose="02020603050405020304"/>
                <a:cs typeface="Times New Roman" panose="02020603050405020304"/>
                <a:sym typeface="+mn-ea"/>
              </a:rPr>
              <a:t>list</a:t>
            </a:r>
            <a:endParaRPr sz="1200">
              <a:latin typeface="Times New Roman" panose="02020603050405020304"/>
              <a:cs typeface="Times New Roman" panose="02020603050405020304"/>
            </a:endParaRPr>
          </a:p>
          <a:p>
            <a:pPr>
              <a:lnSpc>
                <a:spcPct val="100000"/>
              </a:lnSpc>
              <a:spcBef>
                <a:spcPts val="550"/>
              </a:spcBef>
              <a:tabLst>
                <a:tab pos="469900" algn="l"/>
              </a:tabLst>
            </a:pPr>
            <a:r>
              <a:rPr lang="en-US" altLang="en-US" sz="1200">
                <a:latin typeface="Times New Roman" panose="02020603050405020304"/>
                <a:cs typeface="Times New Roman" panose="02020603050405020304"/>
                <a:sym typeface="+mn-ea"/>
              </a:rPr>
              <a:t>1. Admission to the aforementioned nursing programs will be determined solely on the basis of merit.</a:t>
            </a:r>
            <a:endParaRPr lang="en-US" altLang="en-US" sz="1200">
              <a:latin typeface="Times New Roman" panose="02020603050405020304"/>
              <a:cs typeface="Times New Roman" panose="02020603050405020304"/>
            </a:endParaRPr>
          </a:p>
          <a:p>
            <a:pPr>
              <a:lnSpc>
                <a:spcPct val="100000"/>
              </a:lnSpc>
              <a:spcBef>
                <a:spcPts val="550"/>
              </a:spcBef>
              <a:tabLst>
                <a:tab pos="469900" algn="l"/>
              </a:tabLst>
            </a:pPr>
            <a:r>
              <a:rPr lang="en-US" altLang="en-US" sz="1200">
                <a:latin typeface="Times New Roman" panose="02020603050405020304"/>
                <a:cs typeface="Times New Roman" panose="02020603050405020304"/>
                <a:sym typeface="+mn-ea"/>
              </a:rPr>
              <a:t>2. If two or more candidates have the same merit score up to four decimal points, the candidate with the greater age will be given priority.</a:t>
            </a:r>
            <a:endParaRPr lang="en-US" altLang="en-US" sz="1200">
              <a:latin typeface="Times New Roman" panose="02020603050405020304"/>
              <a:cs typeface="Times New Roman" panose="02020603050405020304"/>
            </a:endParaRPr>
          </a:p>
          <a:p>
            <a:pPr>
              <a:lnSpc>
                <a:spcPct val="100000"/>
              </a:lnSpc>
              <a:spcBef>
                <a:spcPts val="550"/>
              </a:spcBef>
              <a:tabLst>
                <a:tab pos="469900" algn="l"/>
              </a:tabLst>
            </a:pPr>
            <a:r>
              <a:rPr lang="en-US" altLang="en-US" sz="1200">
                <a:latin typeface="Times New Roman" panose="02020603050405020304"/>
                <a:cs typeface="Times New Roman" panose="02020603050405020304"/>
                <a:sym typeface="+mn-ea"/>
              </a:rPr>
              <a:t>3. In the event of vacant seats after the final merit list is announced, such seats will be allocated to the next candidate on the waiting list according to merit order.</a:t>
            </a:r>
            <a:endParaRPr sz="1200">
              <a:latin typeface="Times New Roman" panose="02020603050405020304"/>
              <a:cs typeface="Times New Roman" panose="02020603050405020304"/>
            </a:endParaRPr>
          </a:p>
          <a:p>
            <a:pPr>
              <a:lnSpc>
                <a:spcPct val="100000"/>
              </a:lnSpc>
              <a:spcBef>
                <a:spcPts val="345"/>
              </a:spcBef>
            </a:pPr>
            <a:endParaRPr sz="1200">
              <a:latin typeface="Times New Roman" panose="02020603050405020304"/>
              <a:cs typeface="Times New Roman" panose="02020603050405020304"/>
            </a:endParaRPr>
          </a:p>
          <a:p>
            <a:pPr marL="12700">
              <a:lnSpc>
                <a:spcPct val="100000"/>
              </a:lnSpc>
            </a:pPr>
            <a:r>
              <a:rPr sz="1200" b="1" dirty="0">
                <a:latin typeface="Times New Roman" panose="02020603050405020304"/>
                <a:cs typeface="Times New Roman" panose="02020603050405020304"/>
              </a:rPr>
              <a:t>D.</a:t>
            </a:r>
            <a:r>
              <a:rPr sz="1200" b="1" spc="320" dirty="0">
                <a:latin typeface="Times New Roman" panose="02020603050405020304"/>
                <a:cs typeface="Times New Roman" panose="02020603050405020304"/>
              </a:rPr>
              <a:t> </a:t>
            </a:r>
            <a:r>
              <a:rPr sz="1200" b="1" u="heavy" dirty="0">
                <a:uFill>
                  <a:solidFill>
                    <a:srgbClr val="000000"/>
                  </a:solidFill>
                </a:uFill>
                <a:latin typeface="Times New Roman" panose="02020603050405020304"/>
                <a:cs typeface="Times New Roman" panose="02020603050405020304"/>
              </a:rPr>
              <a:t>Admission</a:t>
            </a:r>
            <a:r>
              <a:rPr sz="1200" b="1" u="heavy" spc="-30" dirty="0">
                <a:uFill>
                  <a:solidFill>
                    <a:srgbClr val="000000"/>
                  </a:solidFill>
                </a:uFill>
                <a:latin typeface="Times New Roman" panose="02020603050405020304"/>
                <a:cs typeface="Times New Roman" panose="02020603050405020304"/>
              </a:rPr>
              <a:t> </a:t>
            </a:r>
            <a:r>
              <a:rPr sz="1200" b="1" u="heavy" spc="-10" dirty="0">
                <a:uFill>
                  <a:solidFill>
                    <a:srgbClr val="000000"/>
                  </a:solidFill>
                </a:uFill>
                <a:latin typeface="Times New Roman" panose="02020603050405020304"/>
                <a:cs typeface="Times New Roman" panose="02020603050405020304"/>
              </a:rPr>
              <a:t>process</a:t>
            </a:r>
            <a:r>
              <a:rPr lang="en-US" altLang="en-US" sz="1200" b="1" u="heavy" spc="-10" dirty="0">
                <a:uFill>
                  <a:solidFill>
                    <a:srgbClr val="000000"/>
                  </a:solidFill>
                </a:uFill>
                <a:latin typeface="Times New Roman" panose="02020603050405020304"/>
                <a:cs typeface="Times New Roman" panose="02020603050405020304"/>
              </a:rPr>
              <a:t> </a:t>
            </a:r>
            <a:endParaRPr lang="en-US" altLang="en-US" sz="1200" b="1" u="heavy" spc="-10" dirty="0">
              <a:uFill>
                <a:solidFill>
                  <a:srgbClr val="000000"/>
                </a:solidFill>
              </a:uFill>
              <a:latin typeface="Times New Roman" panose="02020603050405020304"/>
              <a:cs typeface="Times New Roman" panose="02020603050405020304"/>
            </a:endParaRPr>
          </a:p>
          <a:p>
            <a:pPr marL="12700" algn="ctr">
              <a:lnSpc>
                <a:spcPct val="100000"/>
              </a:lnSpc>
            </a:pPr>
            <a:r>
              <a:rPr lang="en-US" altLang="en-US" sz="1400" b="1">
                <a:latin typeface="Times New Roman" panose="02020603050405020304"/>
                <a:cs typeface="Times New Roman" panose="02020603050405020304"/>
              </a:rPr>
              <a:t>You can apply On-site at Admission office at GHCON</a:t>
            </a:r>
            <a:endParaRPr lang="en-US" altLang="en-US" sz="1400" b="1">
              <a:latin typeface="Times New Roman" panose="02020603050405020304"/>
              <a:cs typeface="Times New Roman" panose="02020603050405020304"/>
            </a:endParaRPr>
          </a:p>
          <a:p>
            <a:pPr marL="12700" algn="ctr">
              <a:lnSpc>
                <a:spcPct val="100000"/>
              </a:lnSpc>
            </a:pPr>
            <a:r>
              <a:rPr lang="en-US" altLang="en-US" sz="1400" b="1">
                <a:latin typeface="Times New Roman" panose="02020603050405020304"/>
                <a:cs typeface="Times New Roman" panose="02020603050405020304"/>
              </a:rPr>
              <a:t>OR </a:t>
            </a:r>
            <a:endParaRPr lang="en-US" altLang="en-US" sz="1400" b="1">
              <a:latin typeface="Times New Roman" panose="02020603050405020304"/>
              <a:cs typeface="Times New Roman" panose="02020603050405020304"/>
            </a:endParaRPr>
          </a:p>
          <a:p>
            <a:pPr marL="12700" algn="ctr">
              <a:lnSpc>
                <a:spcPct val="100000"/>
              </a:lnSpc>
            </a:pPr>
            <a:r>
              <a:rPr lang="en-US" altLang="en-US" sz="1400" b="1">
                <a:latin typeface="Times New Roman" panose="02020603050405020304"/>
                <a:cs typeface="Times New Roman" panose="02020603050405020304"/>
              </a:rPr>
              <a:t>Online on our website admission portal</a:t>
            </a:r>
            <a:endParaRPr lang="en-US" altLang="en-US" sz="1400" b="1">
              <a:latin typeface="Times New Roman" panose="02020603050405020304"/>
              <a:cs typeface="Times New Roman" panose="02020603050405020304"/>
            </a:endParaRPr>
          </a:p>
          <a:p>
            <a:pPr marL="487045" marR="294005" indent="-228600">
              <a:lnSpc>
                <a:spcPct val="110000"/>
              </a:lnSpc>
              <a:spcBef>
                <a:spcPts val="820"/>
              </a:spcBef>
              <a:buFont typeface="Times New Roman" panose="02020603050405020304"/>
              <a:buAutoNum type="arabicPeriod"/>
              <a:tabLst>
                <a:tab pos="487045" algn="l"/>
              </a:tabLst>
            </a:pPr>
            <a:r>
              <a:rPr lang="en-US" altLang="en-US" sz="1200">
                <a:latin typeface="Times New Roman" panose="02020603050405020304"/>
                <a:cs typeface="Times New Roman" panose="02020603050405020304"/>
              </a:rPr>
              <a:t>Applications submitted through the college’s online portal will be accepted for review and merit list preparation.</a:t>
            </a:r>
            <a:endParaRPr lang="en-US" altLang="en-US" sz="1200">
              <a:latin typeface="Times New Roman" panose="02020603050405020304"/>
              <a:cs typeface="Times New Roman" panose="02020603050405020304"/>
            </a:endParaRPr>
          </a:p>
          <a:p>
            <a:pPr marL="487045" marR="294005" indent="-228600">
              <a:lnSpc>
                <a:spcPct val="110000"/>
              </a:lnSpc>
              <a:spcBef>
                <a:spcPts val="820"/>
              </a:spcBef>
              <a:buFont typeface="Times New Roman" panose="02020603050405020304"/>
              <a:buAutoNum type="arabicPeriod"/>
              <a:tabLst>
                <a:tab pos="487045" algn="l"/>
              </a:tabLst>
            </a:pPr>
            <a:r>
              <a:rPr lang="en-US" altLang="en-US" sz="1200">
                <a:latin typeface="Times New Roman" panose="02020603050405020304"/>
                <a:cs typeface="Times New Roman" panose="02020603050405020304"/>
              </a:rPr>
              <a:t>Applicants are responsible for submitting all required academic and personal documents before the admission deadline specified on the college website.</a:t>
            </a:r>
            <a:endParaRPr lang="en-US" altLang="en-US" sz="1200">
              <a:latin typeface="Times New Roman" panose="02020603050405020304"/>
              <a:cs typeface="Times New Roman" panose="02020603050405020304"/>
            </a:endParaRPr>
          </a:p>
          <a:p>
            <a:pPr marL="487045" marR="294005" indent="-228600">
              <a:lnSpc>
                <a:spcPct val="110000"/>
              </a:lnSpc>
              <a:spcBef>
                <a:spcPts val="820"/>
              </a:spcBef>
              <a:buFont typeface="Times New Roman" panose="02020603050405020304"/>
              <a:buAutoNum type="arabicPeriod"/>
              <a:tabLst>
                <a:tab pos="487045" algn="l"/>
              </a:tabLst>
            </a:pPr>
            <a:r>
              <a:rPr lang="en-US" altLang="en-US" sz="1200">
                <a:latin typeface="Times New Roman" panose="02020603050405020304"/>
                <a:cs typeface="Times New Roman" panose="02020603050405020304"/>
              </a:rPr>
              <a:t>All communication with applicants will be conducted strictly via the email address/Whatsapp number provided by them.</a:t>
            </a:r>
            <a:endParaRPr lang="en-US" altLang="en-US" sz="1200">
              <a:latin typeface="Times New Roman" panose="02020603050405020304"/>
              <a:cs typeface="Times New Roman" panose="02020603050405020304"/>
            </a:endParaRPr>
          </a:p>
          <a:p>
            <a:pPr marL="487045" marR="294005" indent="-228600">
              <a:lnSpc>
                <a:spcPct val="110000"/>
              </a:lnSpc>
              <a:spcBef>
                <a:spcPts val="820"/>
              </a:spcBef>
              <a:buFont typeface="Times New Roman" panose="02020603050405020304"/>
              <a:buAutoNum type="arabicPeriod"/>
              <a:tabLst>
                <a:tab pos="487045" algn="l"/>
              </a:tabLst>
            </a:pPr>
            <a:r>
              <a:rPr lang="en-US" altLang="en-US" sz="1200">
                <a:latin typeface="Times New Roman" panose="02020603050405020304"/>
                <a:cs typeface="Times New Roman" panose="02020603050405020304"/>
              </a:rPr>
              <a:t>Applicants are responsible for regularly checking the college website for updates and announcements.</a:t>
            </a:r>
            <a:endParaRPr lang="en-US" altLang="en-US" sz="1200">
              <a:latin typeface="Times New Roman" panose="02020603050405020304"/>
              <a:cs typeface="Times New Roman" panose="02020603050405020304"/>
            </a:endParaRPr>
          </a:p>
          <a:p>
            <a:pPr marL="487045" marR="294005" indent="-228600">
              <a:lnSpc>
                <a:spcPct val="110000"/>
              </a:lnSpc>
              <a:spcBef>
                <a:spcPts val="820"/>
              </a:spcBef>
              <a:buFont typeface="Times New Roman" panose="02020603050405020304"/>
              <a:buAutoNum type="arabicPeriod"/>
              <a:tabLst>
                <a:tab pos="487045" algn="l"/>
              </a:tabLst>
            </a:pPr>
            <a:r>
              <a:rPr lang="en-US" altLang="en-US" sz="1200">
                <a:latin typeface="Times New Roman" panose="02020603050405020304"/>
                <a:cs typeface="Times New Roman" panose="02020603050405020304"/>
              </a:rPr>
              <a:t>Selected candidates, along with their parents/guardians, must submit a duly notarized affidavit on Rs. 100 stamp paper, confirming acceptance of the college’s disciplinary, legal, financial obligations, and all rules outlined in the prospectus.</a:t>
            </a:r>
            <a:endParaRPr lang="en-US" altLang="en-US" sz="1200">
              <a:latin typeface="Times New Roman" panose="02020603050405020304"/>
              <a:cs typeface="Times New Roman" panose="02020603050405020304"/>
            </a:endParaRPr>
          </a:p>
          <a:p>
            <a:pPr marL="487045" marR="294005" indent="-228600">
              <a:lnSpc>
                <a:spcPct val="110000"/>
              </a:lnSpc>
              <a:spcBef>
                <a:spcPts val="820"/>
              </a:spcBef>
              <a:buFont typeface="Times New Roman" panose="02020603050405020304"/>
              <a:buAutoNum type="arabicPeriod"/>
              <a:tabLst>
                <a:tab pos="487045" algn="l"/>
              </a:tabLst>
            </a:pPr>
            <a:r>
              <a:rPr lang="en-US" altLang="en-US" sz="1200">
                <a:latin typeface="Times New Roman" panose="02020603050405020304"/>
                <a:cs typeface="Times New Roman" panose="02020603050405020304"/>
              </a:rPr>
              <a:t>Admission shall remain provisional until verification of all documents .</a:t>
            </a:r>
            <a:endParaRPr lang="en-US" altLang="en-US" sz="1200">
              <a:latin typeface="Times New Roman" panose="02020603050405020304"/>
              <a:cs typeface="Times New Roman" panose="02020603050405020304"/>
            </a:endParaRPr>
          </a:p>
          <a:p>
            <a:pPr marL="487045" marR="294005" indent="-228600">
              <a:lnSpc>
                <a:spcPct val="110000"/>
              </a:lnSpc>
              <a:spcBef>
                <a:spcPts val="820"/>
              </a:spcBef>
              <a:buFont typeface="Times New Roman" panose="02020603050405020304"/>
              <a:buAutoNum type="arabicPeriod"/>
              <a:tabLst>
                <a:tab pos="487045" algn="l"/>
              </a:tabLst>
            </a:pPr>
            <a:r>
              <a:rPr lang="en-US" altLang="en-US" sz="1200">
                <a:latin typeface="Times New Roman" panose="02020603050405020304"/>
                <a:cs typeface="Times New Roman" panose="02020603050405020304"/>
              </a:rPr>
              <a:t>Personal appearance for document verification and interview is mandatory.</a:t>
            </a:r>
            <a:endParaRPr lang="en-US" altLang="en-US" sz="1200">
              <a:latin typeface="Times New Roman" panose="02020603050405020304"/>
              <a:cs typeface="Times New Roman" panose="02020603050405020304"/>
            </a:endParaRPr>
          </a:p>
          <a:p>
            <a:pPr marL="487045" marR="294005" indent="-228600">
              <a:lnSpc>
                <a:spcPct val="110000"/>
              </a:lnSpc>
              <a:spcBef>
                <a:spcPts val="820"/>
              </a:spcBef>
              <a:buFont typeface="Times New Roman" panose="02020603050405020304"/>
              <a:buAutoNum type="arabicPeriod"/>
              <a:tabLst>
                <a:tab pos="487045" algn="l"/>
              </a:tabLst>
            </a:pPr>
            <a:r>
              <a:rPr lang="en-US" altLang="en-US" sz="1200">
                <a:latin typeface="Times New Roman" panose="02020603050405020304"/>
                <a:cs typeface="Times New Roman" panose="02020603050405020304"/>
              </a:rPr>
              <a:t>The admission offer will be confirmed only upon payment of the fee within the specified timeframe.</a:t>
            </a:r>
            <a:endParaRPr lang="en-US" altLang="en-US" sz="1200">
              <a:latin typeface="Times New Roman" panose="02020603050405020304"/>
              <a:cs typeface="Times New Roman" panose="02020603050405020304"/>
            </a:endParaRPr>
          </a:p>
          <a:p>
            <a:pPr marL="258445" marR="294005" indent="0">
              <a:lnSpc>
                <a:spcPct val="110000"/>
              </a:lnSpc>
              <a:spcBef>
                <a:spcPts val="820"/>
              </a:spcBef>
              <a:buFont typeface="Times New Roman" panose="02020603050405020304"/>
              <a:buNone/>
              <a:tabLst>
                <a:tab pos="487045" algn="l"/>
              </a:tabLst>
            </a:pPr>
            <a:endParaRPr lang="en-US" altLang="en-US" sz="1200">
              <a:latin typeface="Times New Roman" panose="02020603050405020304"/>
              <a:cs typeface="Times New Roman" panose="02020603050405020304"/>
            </a:endParaRPr>
          </a:p>
          <a:p>
            <a:pPr marL="109220" algn="just">
              <a:lnSpc>
                <a:spcPct val="100000"/>
              </a:lnSpc>
            </a:pPr>
            <a:endParaRPr lang="en-US" altLang="en-US" sz="1200">
              <a:latin typeface="Times New Roman" panose="02020603050405020304"/>
              <a:cs typeface="Times New Roman" panose="02020603050405020304"/>
            </a:endParaRPr>
          </a:p>
        </p:txBody>
      </p:sp>
      <p:sp>
        <p:nvSpPr>
          <p:cNvPr id="4" name="Rectangles 3"/>
          <p:cNvSpPr/>
          <p:nvPr/>
        </p:nvSpPr>
        <p:spPr>
          <a:xfrm>
            <a:off x="1352550" y="439420"/>
            <a:ext cx="5186680" cy="549275"/>
          </a:xfrm>
          <a:prstGeom prst="rect">
            <a:avLst/>
          </a:prstGeom>
          <a:solidFill>
            <a:schemeClr val="bg1"/>
          </a:solidFill>
        </p:spPr>
        <p:style>
          <a:lnRef idx="0">
            <a:srgbClr val="FFFFFF"/>
          </a:lnRef>
          <a:fillRef idx="1">
            <a:schemeClr val="accent1"/>
          </a:fillRef>
          <a:effectRef idx="0">
            <a:srgbClr val="FFFFFF"/>
          </a:effectRef>
          <a:fontRef idx="minor">
            <a:schemeClr val="lt1"/>
          </a:fontRef>
        </p:style>
        <p:txBody>
          <a:bodyPr rtlCol="0" anchor="ctr"/>
          <a:p>
            <a:pPr algn="ctr"/>
            <a:r>
              <a:rPr lang="en-US" b="1">
                <a:solidFill>
                  <a:schemeClr val="tx1"/>
                </a:solidFill>
                <a:latin typeface="Times New Roman" panose="02020603050405020304" charset="0"/>
                <a:cs typeface="Times New Roman" panose="02020603050405020304" charset="0"/>
                <a:sym typeface="+mn-ea"/>
              </a:rPr>
              <a:t>Global Health College of Nursing &amp; Allied Health Sciences Peshawar </a:t>
            </a:r>
            <a:endParaRPr lang="en-US" b="1">
              <a:solidFill>
                <a:schemeClr val="tx1"/>
              </a:solidFill>
              <a:latin typeface="Times New Roman" panose="02020603050405020304" charset="0"/>
              <a:cs typeface="Times New Roman" panose="02020603050405020304" charset="0"/>
              <a:sym typeface="+mn-ea"/>
            </a:endParaRPr>
          </a:p>
          <a:p>
            <a:pPr algn="ctr"/>
            <a:endParaRPr lang="en-US" b="1">
              <a:solidFill>
                <a:schemeClr val="tx1"/>
              </a:solidFill>
              <a:latin typeface="Times New Roman" panose="02020603050405020304" charset="0"/>
              <a:cs typeface="Times New Roman" panose="02020603050405020304" charset="0"/>
            </a:endParaRPr>
          </a:p>
          <a:p>
            <a:pPr algn="ctr"/>
            <a:endParaRPr lang="en-US"/>
          </a:p>
        </p:txBody>
      </p:sp>
      <p:pic>
        <p:nvPicPr>
          <p:cNvPr id="221269067" name="Picture 1" descr="C:\Users\GHCN\Desktop\Screenshot_20240826-104117_Gallery.pngScreenshot_20240826-104117_Gallery"/>
          <p:cNvPicPr>
            <a:picLocks noChangeAspect="1"/>
          </p:cNvPicPr>
          <p:nvPr/>
        </p:nvPicPr>
        <p:blipFill>
          <a:blip r:embed="rId1"/>
          <a:srcRect l="394" r="394"/>
          <a:stretch>
            <a:fillRect/>
          </a:stretch>
        </p:blipFill>
        <p:spPr>
          <a:xfrm>
            <a:off x="349885" y="165100"/>
            <a:ext cx="972820" cy="944880"/>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Rectangles 3"/>
          <p:cNvSpPr/>
          <p:nvPr/>
        </p:nvSpPr>
        <p:spPr>
          <a:xfrm>
            <a:off x="1352550" y="439420"/>
            <a:ext cx="5186680" cy="549275"/>
          </a:xfrm>
          <a:prstGeom prst="rect">
            <a:avLst/>
          </a:prstGeom>
          <a:solidFill>
            <a:schemeClr val="bg1"/>
          </a:solidFill>
        </p:spPr>
        <p:style>
          <a:lnRef idx="0">
            <a:srgbClr val="FFFFFF"/>
          </a:lnRef>
          <a:fillRef idx="1">
            <a:schemeClr val="accent1"/>
          </a:fillRef>
          <a:effectRef idx="0">
            <a:srgbClr val="FFFFFF"/>
          </a:effectRef>
          <a:fontRef idx="minor">
            <a:schemeClr val="lt1"/>
          </a:fontRef>
        </p:style>
        <p:txBody>
          <a:bodyPr rtlCol="0" anchor="ctr"/>
          <a:p>
            <a:pPr algn="ctr"/>
            <a:r>
              <a:rPr lang="en-US" b="1">
                <a:solidFill>
                  <a:schemeClr val="tx1"/>
                </a:solidFill>
                <a:latin typeface="Times New Roman" panose="02020603050405020304" charset="0"/>
                <a:cs typeface="Times New Roman" panose="02020603050405020304" charset="0"/>
                <a:sym typeface="+mn-ea"/>
              </a:rPr>
              <a:t>Global Health College of Nursing &amp; Allied Health Sciences Peshawar </a:t>
            </a:r>
            <a:endParaRPr lang="en-US" b="1">
              <a:solidFill>
                <a:schemeClr val="tx1"/>
              </a:solidFill>
              <a:latin typeface="Times New Roman" panose="02020603050405020304" charset="0"/>
              <a:cs typeface="Times New Roman" panose="02020603050405020304" charset="0"/>
              <a:sym typeface="+mn-ea"/>
            </a:endParaRPr>
          </a:p>
          <a:p>
            <a:pPr algn="ctr"/>
            <a:endParaRPr lang="en-US" b="1">
              <a:solidFill>
                <a:schemeClr val="tx1"/>
              </a:solidFill>
              <a:latin typeface="Times New Roman" panose="02020603050405020304" charset="0"/>
              <a:cs typeface="Times New Roman" panose="02020603050405020304" charset="0"/>
            </a:endParaRPr>
          </a:p>
          <a:p>
            <a:pPr algn="ctr"/>
            <a:endParaRPr lang="en-US"/>
          </a:p>
        </p:txBody>
      </p:sp>
      <p:pic>
        <p:nvPicPr>
          <p:cNvPr id="221269067" name="Picture 1" descr="C:\Users\GHCN\Desktop\Screenshot_20240826-104117_Gallery.pngScreenshot_20240826-104117_Gallery"/>
          <p:cNvPicPr>
            <a:picLocks noChangeAspect="1"/>
          </p:cNvPicPr>
          <p:nvPr/>
        </p:nvPicPr>
        <p:blipFill>
          <a:blip r:embed="rId1"/>
          <a:srcRect l="394" r="394"/>
          <a:stretch>
            <a:fillRect/>
          </a:stretch>
        </p:blipFill>
        <p:spPr>
          <a:xfrm>
            <a:off x="349885" y="165100"/>
            <a:ext cx="972820" cy="944880"/>
          </a:xfrm>
          <a:prstGeom prst="rect">
            <a:avLst/>
          </a:prstGeom>
        </p:spPr>
      </p:pic>
      <p:sp>
        <p:nvSpPr>
          <p:cNvPr id="5" name="object 3"/>
          <p:cNvSpPr txBox="1"/>
          <p:nvPr/>
        </p:nvSpPr>
        <p:spPr>
          <a:xfrm>
            <a:off x="5836285" y="9613900"/>
            <a:ext cx="779780" cy="262890"/>
          </a:xfrm>
          <a:prstGeom prst="rect">
            <a:avLst/>
          </a:prstGeom>
        </p:spPr>
        <p:txBody>
          <a:bodyPr vert="horz" wrap="square" lIns="0" tIns="12700" rIns="0" bIns="0" rtlCol="0">
            <a:noAutofit/>
          </a:bodyPr>
          <a:p>
            <a:pPr marL="12700">
              <a:lnSpc>
                <a:spcPct val="100000"/>
              </a:lnSpc>
              <a:spcBef>
                <a:spcPts val="100"/>
              </a:spcBef>
            </a:pPr>
            <a:r>
              <a:rPr sz="1400" b="1" spc="-10" dirty="0">
                <a:latin typeface="Times New Roman" panose="02020603050405020304"/>
                <a:cs typeface="Times New Roman" panose="02020603050405020304"/>
              </a:rPr>
              <a:t>Principal</a:t>
            </a:r>
            <a:endParaRPr sz="1400" b="1" spc="-10" dirty="0">
              <a:latin typeface="Times New Roman" panose="02020603050405020304"/>
              <a:cs typeface="Times New Roman" panose="02020603050405020304"/>
            </a:endParaRPr>
          </a:p>
        </p:txBody>
      </p:sp>
      <p:sp>
        <p:nvSpPr>
          <p:cNvPr id="6" name="Text Box 5"/>
          <p:cNvSpPr txBox="1"/>
          <p:nvPr/>
        </p:nvSpPr>
        <p:spPr>
          <a:xfrm>
            <a:off x="1035050" y="1209040"/>
            <a:ext cx="5419725" cy="2644140"/>
          </a:xfrm>
          <a:prstGeom prst="rect">
            <a:avLst/>
          </a:prstGeom>
          <a:noFill/>
        </p:spPr>
        <p:txBody>
          <a:bodyPr wrap="square" rtlCol="0">
            <a:noAutofit/>
          </a:bodyPr>
          <a:p>
            <a:pPr>
              <a:lnSpc>
                <a:spcPct val="100000"/>
              </a:lnSpc>
            </a:pPr>
            <a:r>
              <a:rPr sz="1200" b="1" dirty="0">
                <a:latin typeface="Times New Roman" panose="02020603050405020304"/>
                <a:cs typeface="Times New Roman" panose="02020603050405020304"/>
                <a:sym typeface="+mn-ea"/>
              </a:rPr>
              <a:t>E.</a:t>
            </a:r>
            <a:r>
              <a:rPr sz="1200" b="1" spc="375" dirty="0">
                <a:latin typeface="Times New Roman" panose="02020603050405020304"/>
                <a:cs typeface="Times New Roman" panose="02020603050405020304"/>
                <a:sym typeface="+mn-ea"/>
              </a:rPr>
              <a:t> </a:t>
            </a:r>
            <a:r>
              <a:rPr sz="1200" b="1" u="heavy" dirty="0">
                <a:uFill>
                  <a:solidFill>
                    <a:srgbClr val="000000"/>
                  </a:solidFill>
                </a:uFill>
                <a:latin typeface="Times New Roman" panose="02020603050405020304"/>
                <a:cs typeface="Times New Roman" panose="02020603050405020304"/>
                <a:sym typeface="+mn-ea"/>
              </a:rPr>
              <a:t>Payment</a:t>
            </a:r>
            <a:r>
              <a:rPr sz="1200" b="1" u="heavy" spc="-30" dirty="0">
                <a:uFill>
                  <a:solidFill>
                    <a:srgbClr val="000000"/>
                  </a:solidFill>
                </a:uFill>
                <a:latin typeface="Times New Roman" panose="02020603050405020304"/>
                <a:cs typeface="Times New Roman" panose="02020603050405020304"/>
                <a:sym typeface="+mn-ea"/>
              </a:rPr>
              <a:t> </a:t>
            </a:r>
            <a:r>
              <a:rPr sz="1200" b="1" u="heavy" dirty="0">
                <a:uFill>
                  <a:solidFill>
                    <a:srgbClr val="000000"/>
                  </a:solidFill>
                </a:uFill>
                <a:latin typeface="Times New Roman" panose="02020603050405020304"/>
                <a:cs typeface="Times New Roman" panose="02020603050405020304"/>
                <a:sym typeface="+mn-ea"/>
              </a:rPr>
              <a:t>of</a:t>
            </a:r>
            <a:r>
              <a:rPr sz="1200" b="1" u="heavy" spc="-30" dirty="0">
                <a:uFill>
                  <a:solidFill>
                    <a:srgbClr val="000000"/>
                  </a:solidFill>
                </a:uFill>
                <a:latin typeface="Times New Roman" panose="02020603050405020304"/>
                <a:cs typeface="Times New Roman" panose="02020603050405020304"/>
                <a:sym typeface="+mn-ea"/>
              </a:rPr>
              <a:t> </a:t>
            </a:r>
            <a:r>
              <a:rPr sz="1200" b="1" u="heavy" dirty="0">
                <a:uFill>
                  <a:solidFill>
                    <a:srgbClr val="000000"/>
                  </a:solidFill>
                </a:uFill>
                <a:latin typeface="Times New Roman" panose="02020603050405020304"/>
                <a:cs typeface="Times New Roman" panose="02020603050405020304"/>
                <a:sym typeface="+mn-ea"/>
              </a:rPr>
              <a:t>College</a:t>
            </a:r>
            <a:r>
              <a:rPr sz="1200" b="1" u="heavy" spc="-40" dirty="0">
                <a:uFill>
                  <a:solidFill>
                    <a:srgbClr val="000000"/>
                  </a:solidFill>
                </a:uFill>
                <a:latin typeface="Times New Roman" panose="02020603050405020304"/>
                <a:cs typeface="Times New Roman" panose="02020603050405020304"/>
                <a:sym typeface="+mn-ea"/>
              </a:rPr>
              <a:t> </a:t>
            </a:r>
            <a:r>
              <a:rPr sz="1200" b="1" u="heavy" spc="-25" dirty="0">
                <a:uFill>
                  <a:solidFill>
                    <a:srgbClr val="000000"/>
                  </a:solidFill>
                </a:uFill>
                <a:latin typeface="Times New Roman" panose="02020603050405020304"/>
                <a:cs typeface="Times New Roman" panose="02020603050405020304"/>
                <a:sym typeface="+mn-ea"/>
              </a:rPr>
              <a:t>Fee</a:t>
            </a:r>
            <a:endParaRPr sz="1200" b="1" u="heavy" spc="-25" dirty="0">
              <a:uFill>
                <a:solidFill>
                  <a:srgbClr val="000000"/>
                </a:solidFill>
              </a:uFill>
              <a:latin typeface="Times New Roman" panose="02020603050405020304"/>
              <a:cs typeface="Times New Roman" panose="02020603050405020304"/>
            </a:endParaRPr>
          </a:p>
          <a:p>
            <a:pPr>
              <a:lnSpc>
                <a:spcPct val="100000"/>
              </a:lnSpc>
            </a:pPr>
            <a:r>
              <a:rPr sz="1200" b="1" u="heavy" spc="-25" dirty="0">
                <a:uFill>
                  <a:solidFill>
                    <a:srgbClr val="000000"/>
                  </a:solidFill>
                </a:uFill>
                <a:latin typeface="Times New Roman" panose="02020603050405020304"/>
                <a:cs typeface="Times New Roman" panose="02020603050405020304"/>
                <a:sym typeface="+mn-ea"/>
              </a:rPr>
              <a:t> </a:t>
            </a:r>
            <a:r>
              <a:rPr lang="en-US" altLang="en-US" sz="1200" b="1" u="heavy" spc="-25" dirty="0">
                <a:uFill>
                  <a:solidFill>
                    <a:srgbClr val="000000"/>
                  </a:solidFill>
                </a:uFill>
                <a:latin typeface="Times New Roman" panose="02020603050405020304"/>
                <a:cs typeface="Times New Roman" panose="02020603050405020304"/>
                <a:sym typeface="+mn-ea"/>
              </a:rPr>
              <a:t>      </a:t>
            </a:r>
            <a:endParaRPr lang="en-US" altLang="en-US" sz="1200" b="1" u="heavy" spc="-25" dirty="0">
              <a:uFill>
                <a:solidFill>
                  <a:srgbClr val="000000"/>
                </a:solidFill>
              </a:uFill>
              <a:latin typeface="Times New Roman" panose="02020603050405020304"/>
              <a:cs typeface="Times New Roman" panose="02020603050405020304"/>
            </a:endParaRPr>
          </a:p>
          <a:p>
            <a:pPr>
              <a:lnSpc>
                <a:spcPct val="100000"/>
              </a:lnSpc>
            </a:pPr>
            <a:r>
              <a:rPr lang="en-US" altLang="en-US" sz="1200">
                <a:latin typeface="Times New Roman" panose="02020603050405020304"/>
                <a:cs typeface="Times New Roman" panose="02020603050405020304"/>
                <a:sym typeface="+mn-ea"/>
              </a:rPr>
              <a:t>Selected candidates must deposit the required fee within three working days. Failure to do so will result in automatic cancellation of the admission offer, and the seat will be offered to the next candidate on the merit list.</a:t>
            </a:r>
            <a:endParaRPr lang="en-US" altLang="en-US" sz="1200">
              <a:latin typeface="Times New Roman" panose="02020603050405020304"/>
              <a:cs typeface="Times New Roman" panose="02020603050405020304"/>
            </a:endParaRPr>
          </a:p>
          <a:p>
            <a:pPr>
              <a:lnSpc>
                <a:spcPct val="100000"/>
              </a:lnSpc>
              <a:spcBef>
                <a:spcPts val="1370"/>
              </a:spcBef>
            </a:pPr>
            <a:r>
              <a:rPr sz="1200" b="1" dirty="0">
                <a:latin typeface="Times New Roman" panose="02020603050405020304"/>
                <a:cs typeface="Times New Roman" panose="02020603050405020304"/>
                <a:sym typeface="+mn-ea"/>
              </a:rPr>
              <a:t>F.</a:t>
            </a:r>
            <a:r>
              <a:rPr sz="1200" b="1" spc="440" dirty="0">
                <a:latin typeface="Times New Roman" panose="02020603050405020304"/>
                <a:cs typeface="Times New Roman" panose="02020603050405020304"/>
                <a:sym typeface="+mn-ea"/>
              </a:rPr>
              <a:t> </a:t>
            </a:r>
            <a:r>
              <a:rPr sz="1200" b="1" u="heavy" dirty="0">
                <a:uFill>
                  <a:solidFill>
                    <a:srgbClr val="000000"/>
                  </a:solidFill>
                </a:uFill>
                <a:latin typeface="Times New Roman" panose="02020603050405020304"/>
                <a:cs typeface="Times New Roman" panose="02020603050405020304"/>
                <a:sym typeface="+mn-ea"/>
              </a:rPr>
              <a:t>General</a:t>
            </a:r>
            <a:r>
              <a:rPr sz="1200" b="1" u="heavy" spc="-25" dirty="0">
                <a:uFill>
                  <a:solidFill>
                    <a:srgbClr val="000000"/>
                  </a:solidFill>
                </a:uFill>
                <a:latin typeface="Times New Roman" panose="02020603050405020304"/>
                <a:cs typeface="Times New Roman" panose="02020603050405020304"/>
                <a:sym typeface="+mn-ea"/>
              </a:rPr>
              <a:t> </a:t>
            </a:r>
            <a:r>
              <a:rPr sz="1200" b="1" u="heavy" spc="-10" dirty="0">
                <a:uFill>
                  <a:solidFill>
                    <a:srgbClr val="000000"/>
                  </a:solidFill>
                </a:uFill>
                <a:latin typeface="Times New Roman" panose="02020603050405020304"/>
                <a:cs typeface="Times New Roman" panose="02020603050405020304"/>
                <a:sym typeface="+mn-ea"/>
              </a:rPr>
              <a:t>Provisions</a:t>
            </a:r>
            <a:endParaRPr lang="en-US" altLang="en-US" sz="1200">
              <a:latin typeface="Times New Roman" panose="02020603050405020304"/>
              <a:cs typeface="Times New Roman" panose="02020603050405020304"/>
            </a:endParaRPr>
          </a:p>
          <a:p>
            <a:pPr marR="200660">
              <a:lnSpc>
                <a:spcPct val="110000"/>
              </a:lnSpc>
              <a:spcBef>
                <a:spcPts val="360"/>
              </a:spcBef>
              <a:tabLst>
                <a:tab pos="813435" algn="l"/>
              </a:tabLst>
            </a:pPr>
            <a:r>
              <a:rPr lang="en-US" altLang="en-US" sz="1200">
                <a:latin typeface="Times New Roman" panose="02020603050405020304"/>
                <a:cs typeface="Times New Roman" panose="02020603050405020304"/>
                <a:sym typeface="+mn-ea"/>
              </a:rPr>
              <a:t> All admission-related directives issued by regulatory authorities from time to time shall be strictly followed.</a:t>
            </a:r>
            <a:endParaRPr lang="en-US" altLang="en-US" sz="1200">
              <a:latin typeface="Times New Roman" panose="02020603050405020304"/>
              <a:cs typeface="Times New Roman" panose="02020603050405020304"/>
            </a:endParaRPr>
          </a:p>
          <a:p>
            <a:pPr marR="200660">
              <a:lnSpc>
                <a:spcPct val="110000"/>
              </a:lnSpc>
              <a:spcBef>
                <a:spcPts val="360"/>
              </a:spcBef>
              <a:tabLst>
                <a:tab pos="813435" algn="l"/>
              </a:tabLst>
            </a:pPr>
            <a:r>
              <a:rPr lang="en-US" altLang="en-US" sz="1200">
                <a:latin typeface="Times New Roman" panose="02020603050405020304"/>
                <a:cs typeface="Times New Roman" panose="02020603050405020304"/>
                <a:sym typeface="+mn-ea"/>
              </a:rPr>
              <a:t> A strict no-donation policy is in place. Only the Admissions Office is authorized to issue written offers of admission.</a:t>
            </a:r>
            <a:endParaRPr lang="en-US" altLang="en-US" sz="1200">
              <a:latin typeface="Times New Roman" panose="02020603050405020304"/>
              <a:cs typeface="Times New Roman" panose="02020603050405020304"/>
            </a:endParaRPr>
          </a:p>
          <a:p>
            <a:pPr marR="200660">
              <a:lnSpc>
                <a:spcPct val="110000"/>
              </a:lnSpc>
              <a:spcBef>
                <a:spcPts val="360"/>
              </a:spcBef>
              <a:tabLst>
                <a:tab pos="813435" algn="l"/>
              </a:tabLst>
            </a:pPr>
            <a:r>
              <a:rPr lang="en-US" altLang="en-US" sz="1200">
                <a:latin typeface="Times New Roman" panose="02020603050405020304"/>
                <a:cs typeface="Times New Roman" panose="02020603050405020304"/>
                <a:sym typeface="+mn-ea"/>
              </a:rPr>
              <a:t> Fees for more than one (1) semester shall not be charged in advance.</a:t>
            </a:r>
            <a:endParaRPr lang="en-US" sz="1200"/>
          </a:p>
        </p:txBody>
      </p:sp>
      <p:cxnSp>
        <p:nvCxnSpPr>
          <p:cNvPr id="7" name="Straight Connector 6"/>
          <p:cNvCxnSpPr/>
          <p:nvPr/>
        </p:nvCxnSpPr>
        <p:spPr>
          <a:xfrm flipV="1">
            <a:off x="5602605" y="9613900"/>
            <a:ext cx="1287145" cy="635"/>
          </a:xfrm>
          <a:prstGeom prst="line">
            <a:avLst/>
          </a:prstGeom>
          <a:ln w="3175">
            <a:solidFill>
              <a:schemeClr val="tx1"/>
            </a:solidFill>
          </a:ln>
        </p:spPr>
        <p:style>
          <a:lnRef idx="2">
            <a:schemeClr val="accent1"/>
          </a:lnRef>
          <a:fillRef idx="0">
            <a:srgbClr val="FFFFFF"/>
          </a:fillRef>
          <a:effectRef idx="0">
            <a:srgbClr val="FFFFFF"/>
          </a:effectRef>
          <a:fontRef idx="minor">
            <a:schemeClr val="tx1"/>
          </a:fontRef>
        </p:style>
      </p:cxnSp>
    </p:spTree>
  </p:cSld>
  <p:clrMapOvr>
    <a:masterClrMapping/>
  </p:clrMapOvr>
</p:sld>
</file>

<file path=ppt/tags/tag1.xml><?xml version="1.0" encoding="utf-8"?>
<p:tagLst xmlns:p="http://schemas.openxmlformats.org/presentationml/2006/main">
  <p:tag name="TABLE_ENDDRAG_ORIGIN_RECT" val="130*39"/>
  <p:tag name="TABLE_ENDDRAG_RECT" val="135*576*130*39"/>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3709</Words>
  <Application>WPS Presentation</Application>
  <PresentationFormat>On-screen Show (4:3)</PresentationFormat>
  <Paragraphs>90</Paragraphs>
  <Slides>3</Slides>
  <Notes>0</Notes>
  <HiddenSlides>0</HiddenSlides>
  <MMClips>0</MMClips>
  <ScaleCrop>false</ScaleCrop>
  <HeadingPairs>
    <vt:vector size="6" baseType="variant">
      <vt:variant>
        <vt:lpstr>已用的字体</vt:lpstr>
      </vt:variant>
      <vt:variant>
        <vt:i4>9</vt:i4>
      </vt:variant>
      <vt:variant>
        <vt:lpstr>主题</vt:lpstr>
      </vt:variant>
      <vt:variant>
        <vt:i4>1</vt:i4>
      </vt:variant>
      <vt:variant>
        <vt:lpstr>幻灯片标题</vt:lpstr>
      </vt:variant>
      <vt:variant>
        <vt:i4>3</vt:i4>
      </vt:variant>
    </vt:vector>
  </HeadingPairs>
  <TitlesOfParts>
    <vt:vector size="13" baseType="lpstr">
      <vt:lpstr>Arial</vt:lpstr>
      <vt:lpstr>SimSun</vt:lpstr>
      <vt:lpstr>Wingdings</vt:lpstr>
      <vt:lpstr>Times New Roman</vt:lpstr>
      <vt:lpstr>Times New Roman</vt:lpstr>
      <vt:lpstr>Symbol</vt:lpstr>
      <vt:lpstr>Microsoft YaHei</vt:lpstr>
      <vt:lpstr>Arial Unicode MS</vt:lpstr>
      <vt:lpstr>Calibri</vt:lpstr>
      <vt:lpstr>Office Theme</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GHCN</cp:lastModifiedBy>
  <cp:revision>9</cp:revision>
  <dcterms:created xsi:type="dcterms:W3CDTF">2026-05-05T09:00:00Z</dcterms:created>
  <dcterms:modified xsi:type="dcterms:W3CDTF">2026-05-06T05:14:06Z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verter">
    <vt:lpwstr>SolidFramework v10.0.19910.1</vt:lpwstr>
  </property>
  <property fmtid="{D5CDD505-2E9C-101B-9397-08002B2CF9AE}" pid="3" name="Created">
    <vt:filetime>2024-08-10T10:00:00Z</vt:filetime>
  </property>
  <property fmtid="{D5CDD505-2E9C-101B-9397-08002B2CF9AE}" pid="4" name="LastSaved">
    <vt:filetime>2026-05-05T10:00:00Z</vt:filetime>
  </property>
  <property fmtid="{D5CDD505-2E9C-101B-9397-08002B2CF9AE}" pid="5" name="Producer">
    <vt:lpwstr>macOS Version 14.6 (Build 23G80) Quartz PDFContext</vt:lpwstr>
  </property>
  <property fmtid="{D5CDD505-2E9C-101B-9397-08002B2CF9AE}" pid="6" name="ICV">
    <vt:lpwstr>D8CD5FE37B8C43B989E87F155321021D_13</vt:lpwstr>
  </property>
  <property fmtid="{D5CDD505-2E9C-101B-9397-08002B2CF9AE}" pid="7" name="KSOProductBuildVer">
    <vt:lpwstr>1033-12.2.0.21931</vt:lpwstr>
  </property>
</Properties>
</file>